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4" r:id="rId5"/>
  </p:sldMasterIdLst>
  <p:notesMasterIdLst>
    <p:notesMasterId r:id="rId25"/>
  </p:notesMasterIdLst>
  <p:sldIdLst>
    <p:sldId id="2912" r:id="rId6"/>
    <p:sldId id="2913" r:id="rId7"/>
    <p:sldId id="2931" r:id="rId8"/>
    <p:sldId id="2959" r:id="rId9"/>
    <p:sldId id="2960" r:id="rId10"/>
    <p:sldId id="2932" r:id="rId11"/>
    <p:sldId id="2950" r:id="rId12"/>
    <p:sldId id="2953" r:id="rId13"/>
    <p:sldId id="2949" r:id="rId14"/>
    <p:sldId id="2951" r:id="rId15"/>
    <p:sldId id="2954" r:id="rId16"/>
    <p:sldId id="2957" r:id="rId17"/>
    <p:sldId id="2952" r:id="rId18"/>
    <p:sldId id="2958" r:id="rId19"/>
    <p:sldId id="2956" r:id="rId20"/>
    <p:sldId id="2955" r:id="rId21"/>
    <p:sldId id="271" r:id="rId22"/>
    <p:sldId id="2924" r:id="rId23"/>
    <p:sldId id="293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FE1B8B-96FE-4D40-B5DC-BF305BB8414E}">
          <p14:sldIdLst>
            <p14:sldId id="2912"/>
            <p14:sldId id="2913"/>
            <p14:sldId id="2931"/>
            <p14:sldId id="2959"/>
            <p14:sldId id="2960"/>
            <p14:sldId id="2932"/>
            <p14:sldId id="2950"/>
            <p14:sldId id="2953"/>
            <p14:sldId id="2949"/>
            <p14:sldId id="2951"/>
            <p14:sldId id="2954"/>
            <p14:sldId id="2957"/>
            <p14:sldId id="2952"/>
            <p14:sldId id="2958"/>
            <p14:sldId id="2956"/>
            <p14:sldId id="2955"/>
            <p14:sldId id="271"/>
            <p14:sldId id="2924"/>
            <p14:sldId id="29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y Rakosky" initials="TR" lastIdx="17" clrIdx="0">
    <p:extLst>
      <p:ext uri="{19B8F6BF-5375-455C-9EA6-DF929625EA0E}">
        <p15:presenceInfo xmlns:p15="http://schemas.microsoft.com/office/powerpoint/2012/main" userId="S-1-5-21-1202660629-515967899-839522115-22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F"/>
    <a:srgbClr val="D53D25"/>
    <a:srgbClr val="DC5034"/>
    <a:srgbClr val="A1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5" autoAdjust="0"/>
    <p:restoredTop sz="72065" autoAdjust="0"/>
  </p:normalViewPr>
  <p:slideViewPr>
    <p:cSldViewPr snapToGrid="0" showGuides="1">
      <p:cViewPr varScale="1">
        <p:scale>
          <a:sx n="36" d="100"/>
          <a:sy n="36" d="100"/>
        </p:scale>
        <p:origin x="1782" y="48"/>
      </p:cViewPr>
      <p:guideLst>
        <p:guide orient="horz" pos="2160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8B8A3-71B4-4B99-BEEF-FB2844CBB9A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E2F86-D96A-4280-9E9E-A34AA06081CD}">
      <dgm:prSet phldrT="[Text]"/>
      <dgm:spPr>
        <a:gradFill rotWithShape="0">
          <a:gsLst>
            <a:gs pos="0">
              <a:srgbClr val="00677F"/>
            </a:gs>
            <a:gs pos="35000">
              <a:srgbClr val="A1D8E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Learning Outcome 1</a:t>
          </a:r>
        </a:p>
      </dgm:t>
    </dgm:pt>
    <dgm:pt modelId="{44AA2CEA-E9D2-4BA0-9B37-38428F5E8852}" type="parTrans" cxnId="{91598C81-8AF9-4453-8D71-FD33D9D48BE7}">
      <dgm:prSet/>
      <dgm:spPr/>
      <dgm:t>
        <a:bodyPr/>
        <a:lstStyle/>
        <a:p>
          <a:endParaRPr lang="en-US"/>
        </a:p>
      </dgm:t>
    </dgm:pt>
    <dgm:pt modelId="{EA6597C7-6A6D-4279-9A4A-FFF01EB43F7C}" type="sibTrans" cxnId="{91598C81-8AF9-4453-8D71-FD33D9D48BE7}">
      <dgm:prSet/>
      <dgm:spPr/>
      <dgm:t>
        <a:bodyPr/>
        <a:lstStyle/>
        <a:p>
          <a:endParaRPr lang="en-US"/>
        </a:p>
      </dgm:t>
    </dgm:pt>
    <dgm:pt modelId="{7EE50A4E-0BA6-4A96-823D-4679EA0EBCFE}">
      <dgm:prSet phldrT="[Text]"/>
      <dgm:spPr>
        <a:gradFill rotWithShape="0">
          <a:gsLst>
            <a:gs pos="0">
              <a:srgbClr val="00677F"/>
            </a:gs>
            <a:gs pos="35000">
              <a:srgbClr val="A1D8E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Learning Outcome 2</a:t>
          </a:r>
        </a:p>
      </dgm:t>
    </dgm:pt>
    <dgm:pt modelId="{8AE30716-360E-4B05-BE97-A0AB8549758D}" type="parTrans" cxnId="{07943307-5913-493E-BB78-B867D0CF6ACE}">
      <dgm:prSet/>
      <dgm:spPr/>
      <dgm:t>
        <a:bodyPr/>
        <a:lstStyle/>
        <a:p>
          <a:endParaRPr lang="en-US"/>
        </a:p>
      </dgm:t>
    </dgm:pt>
    <dgm:pt modelId="{592A4ADF-7043-438F-B7A1-D903F6EB3EAE}" type="sibTrans" cxnId="{07943307-5913-493E-BB78-B867D0CF6ACE}">
      <dgm:prSet/>
      <dgm:spPr/>
      <dgm:t>
        <a:bodyPr/>
        <a:lstStyle/>
        <a:p>
          <a:endParaRPr lang="en-US"/>
        </a:p>
      </dgm:t>
    </dgm:pt>
    <dgm:pt modelId="{E6721EFE-4B11-459C-ADF0-E0360A471DF0}">
      <dgm:prSet/>
      <dgm:spPr>
        <a:ln>
          <a:solidFill>
            <a:srgbClr val="00677F"/>
          </a:solidFill>
        </a:ln>
      </dgm:spPr>
      <dgm:t>
        <a:bodyPr/>
        <a:lstStyle/>
        <a:p>
          <a:r>
            <a:rPr lang="en-US" dirty="0"/>
            <a:t>How to </a:t>
          </a:r>
          <a:r>
            <a:rPr lang="en-US" b="1" i="1" dirty="0"/>
            <a:t>productively</a:t>
          </a:r>
          <a:r>
            <a:rPr lang="en-US" dirty="0"/>
            <a:t> self reflect on challenges, strengths, and opportunities for growth to guide you through your current term and into your next term. </a:t>
          </a:r>
        </a:p>
      </dgm:t>
    </dgm:pt>
    <dgm:pt modelId="{109FAD2C-6B2B-4FA1-8F21-BEA6B828E002}" type="parTrans" cxnId="{14A684A9-FC9F-415B-8A6D-8E492ECA8766}">
      <dgm:prSet/>
      <dgm:spPr/>
      <dgm:t>
        <a:bodyPr/>
        <a:lstStyle/>
        <a:p>
          <a:endParaRPr lang="en-US"/>
        </a:p>
      </dgm:t>
    </dgm:pt>
    <dgm:pt modelId="{D4795608-E447-4EBD-904B-933C4F822FDF}" type="sibTrans" cxnId="{14A684A9-FC9F-415B-8A6D-8E492ECA8766}">
      <dgm:prSet/>
      <dgm:spPr/>
      <dgm:t>
        <a:bodyPr/>
        <a:lstStyle/>
        <a:p>
          <a:endParaRPr lang="en-US"/>
        </a:p>
      </dgm:t>
    </dgm:pt>
    <dgm:pt modelId="{7FD63D89-E8E8-4CB3-AC57-01844CAA3AA9}">
      <dgm:prSet/>
      <dgm:spPr>
        <a:ln>
          <a:solidFill>
            <a:srgbClr val="00677F"/>
          </a:solidFill>
        </a:ln>
      </dgm:spPr>
      <dgm:t>
        <a:bodyPr/>
        <a:lstStyle/>
        <a:p>
          <a:r>
            <a:rPr lang="en-US" baseline="0" dirty="0"/>
            <a:t>Learn techniques on how to maintain motivation and reduce burnout. </a:t>
          </a:r>
          <a:endParaRPr lang="en-US" dirty="0"/>
        </a:p>
      </dgm:t>
    </dgm:pt>
    <dgm:pt modelId="{CF0416CD-8A35-426E-8F95-D8B4263279A5}" type="parTrans" cxnId="{EBBC8DD1-9999-4026-9B5E-1DFB15866410}">
      <dgm:prSet/>
      <dgm:spPr/>
      <dgm:t>
        <a:bodyPr/>
        <a:lstStyle/>
        <a:p>
          <a:endParaRPr lang="en-US"/>
        </a:p>
      </dgm:t>
    </dgm:pt>
    <dgm:pt modelId="{C8B677CD-D3CE-4B51-9D31-47E832C2FAD7}" type="sibTrans" cxnId="{EBBC8DD1-9999-4026-9B5E-1DFB15866410}">
      <dgm:prSet/>
      <dgm:spPr/>
      <dgm:t>
        <a:bodyPr/>
        <a:lstStyle/>
        <a:p>
          <a:endParaRPr lang="en-US"/>
        </a:p>
      </dgm:t>
    </dgm:pt>
    <dgm:pt modelId="{ED39B767-6F4E-443E-8ADE-B604AA7A18E3}">
      <dgm:prSet phldrT="[Text]"/>
      <dgm:spPr>
        <a:gradFill rotWithShape="0">
          <a:gsLst>
            <a:gs pos="0">
              <a:srgbClr val="00677F"/>
            </a:gs>
            <a:gs pos="35000">
              <a:srgbClr val="A1D8E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Learning Outcome 3</a:t>
          </a:r>
        </a:p>
      </dgm:t>
    </dgm:pt>
    <dgm:pt modelId="{9E939B88-35EA-463C-81F5-455393F55A6C}" type="sibTrans" cxnId="{0120228D-4E89-4D7C-A239-E83EED532B2A}">
      <dgm:prSet/>
      <dgm:spPr/>
      <dgm:t>
        <a:bodyPr/>
        <a:lstStyle/>
        <a:p>
          <a:endParaRPr lang="en-US"/>
        </a:p>
      </dgm:t>
    </dgm:pt>
    <dgm:pt modelId="{AD313ACA-A05A-4A7A-B278-FE8B99CF863E}" type="parTrans" cxnId="{0120228D-4E89-4D7C-A239-E83EED532B2A}">
      <dgm:prSet/>
      <dgm:spPr/>
      <dgm:t>
        <a:bodyPr/>
        <a:lstStyle/>
        <a:p>
          <a:endParaRPr lang="en-US"/>
        </a:p>
      </dgm:t>
    </dgm:pt>
    <dgm:pt modelId="{E6EFB226-95FF-4792-A636-A728607DAC55}">
      <dgm:prSet/>
      <dgm:spPr>
        <a:ln>
          <a:solidFill>
            <a:srgbClr val="00677F"/>
          </a:solidFill>
        </a:ln>
      </dgm:spPr>
      <dgm:t>
        <a:bodyPr/>
        <a:lstStyle/>
        <a:p>
          <a:r>
            <a:rPr lang="en-US" dirty="0"/>
            <a:t>Identify how to support your resilience and foster a growth mindset.</a:t>
          </a:r>
        </a:p>
      </dgm:t>
    </dgm:pt>
    <dgm:pt modelId="{05970096-4CDC-4883-AC3F-3A868245909E}" type="sibTrans" cxnId="{BECBF979-7B35-4DA9-8FF5-DD4494DFC623}">
      <dgm:prSet/>
      <dgm:spPr/>
      <dgm:t>
        <a:bodyPr/>
        <a:lstStyle/>
        <a:p>
          <a:endParaRPr lang="en-US"/>
        </a:p>
      </dgm:t>
    </dgm:pt>
    <dgm:pt modelId="{C8B460E0-DC28-4198-876B-E6E520C67A89}" type="parTrans" cxnId="{BECBF979-7B35-4DA9-8FF5-DD4494DFC623}">
      <dgm:prSet/>
      <dgm:spPr/>
      <dgm:t>
        <a:bodyPr/>
        <a:lstStyle/>
        <a:p>
          <a:endParaRPr lang="en-US"/>
        </a:p>
      </dgm:t>
    </dgm:pt>
    <dgm:pt modelId="{4609CB0E-29C3-477A-8130-A8A10223A7C5}" type="pres">
      <dgm:prSet presAssocID="{6C58B8A3-71B4-4B99-BEEF-FB2844CBB9AF}" presName="linear" presStyleCnt="0">
        <dgm:presLayoutVars>
          <dgm:dir/>
          <dgm:animLvl val="lvl"/>
          <dgm:resizeHandles val="exact"/>
        </dgm:presLayoutVars>
      </dgm:prSet>
      <dgm:spPr/>
    </dgm:pt>
    <dgm:pt modelId="{C10818E3-EA9F-4898-BD52-BBDDAB0CAC29}" type="pres">
      <dgm:prSet presAssocID="{FB7E2F86-D96A-4280-9E9E-A34AA06081CD}" presName="parentLin" presStyleCnt="0"/>
      <dgm:spPr/>
    </dgm:pt>
    <dgm:pt modelId="{080BDF40-F672-49FE-9564-AFC9C9938D25}" type="pres">
      <dgm:prSet presAssocID="{FB7E2F86-D96A-4280-9E9E-A34AA06081CD}" presName="parentLeftMargin" presStyleLbl="node1" presStyleIdx="0" presStyleCnt="3"/>
      <dgm:spPr/>
    </dgm:pt>
    <dgm:pt modelId="{CB238288-AF8A-4F4C-B0C3-7959F848B2F0}" type="pres">
      <dgm:prSet presAssocID="{FB7E2F86-D96A-4280-9E9E-A34AA06081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AAEF62-3BFC-4A0D-AFA2-30A37644A1FE}" type="pres">
      <dgm:prSet presAssocID="{FB7E2F86-D96A-4280-9E9E-A34AA06081CD}" presName="negativeSpace" presStyleCnt="0"/>
      <dgm:spPr/>
    </dgm:pt>
    <dgm:pt modelId="{B3F5594C-1AB6-4E47-A914-4D0F0414A262}" type="pres">
      <dgm:prSet presAssocID="{FB7E2F86-D96A-4280-9E9E-A34AA06081CD}" presName="childText" presStyleLbl="conFgAcc1" presStyleIdx="0" presStyleCnt="3">
        <dgm:presLayoutVars>
          <dgm:bulletEnabled val="1"/>
        </dgm:presLayoutVars>
      </dgm:prSet>
      <dgm:spPr/>
    </dgm:pt>
    <dgm:pt modelId="{4B932BF8-BD20-43E2-B212-A17717E9DA26}" type="pres">
      <dgm:prSet presAssocID="{EA6597C7-6A6D-4279-9A4A-FFF01EB43F7C}" presName="spaceBetweenRectangles" presStyleCnt="0"/>
      <dgm:spPr/>
    </dgm:pt>
    <dgm:pt modelId="{AA5F5820-D439-4E58-BD10-5601DE088B3C}" type="pres">
      <dgm:prSet presAssocID="{7EE50A4E-0BA6-4A96-823D-4679EA0EBCFE}" presName="parentLin" presStyleCnt="0"/>
      <dgm:spPr/>
    </dgm:pt>
    <dgm:pt modelId="{DF22A793-3445-4036-AD5E-BF50B31921D9}" type="pres">
      <dgm:prSet presAssocID="{7EE50A4E-0BA6-4A96-823D-4679EA0EBCFE}" presName="parentLeftMargin" presStyleLbl="node1" presStyleIdx="0" presStyleCnt="3"/>
      <dgm:spPr/>
    </dgm:pt>
    <dgm:pt modelId="{01AF7FA7-81F8-4F21-AB79-70828EB8CA3D}" type="pres">
      <dgm:prSet presAssocID="{7EE50A4E-0BA6-4A96-823D-4679EA0EBCFE}" presName="parentText" presStyleLbl="node1" presStyleIdx="1" presStyleCnt="3" custLinFactNeighborX="-13044" custLinFactNeighborY="-11662">
        <dgm:presLayoutVars>
          <dgm:chMax val="0"/>
          <dgm:bulletEnabled val="1"/>
        </dgm:presLayoutVars>
      </dgm:prSet>
      <dgm:spPr/>
    </dgm:pt>
    <dgm:pt modelId="{9D316716-5E85-4A12-857A-3BA3F4C74C35}" type="pres">
      <dgm:prSet presAssocID="{7EE50A4E-0BA6-4A96-823D-4679EA0EBCFE}" presName="negativeSpace" presStyleCnt="0"/>
      <dgm:spPr/>
    </dgm:pt>
    <dgm:pt modelId="{E5458EA7-6215-46B8-B134-31CCFD3C62BE}" type="pres">
      <dgm:prSet presAssocID="{7EE50A4E-0BA6-4A96-823D-4679EA0EBCFE}" presName="childText" presStyleLbl="conFgAcc1" presStyleIdx="1" presStyleCnt="3">
        <dgm:presLayoutVars>
          <dgm:bulletEnabled val="1"/>
        </dgm:presLayoutVars>
      </dgm:prSet>
      <dgm:spPr/>
    </dgm:pt>
    <dgm:pt modelId="{B09F65F4-81D8-45EE-8F73-3467F8526196}" type="pres">
      <dgm:prSet presAssocID="{592A4ADF-7043-438F-B7A1-D903F6EB3EAE}" presName="spaceBetweenRectangles" presStyleCnt="0"/>
      <dgm:spPr/>
    </dgm:pt>
    <dgm:pt modelId="{977F259C-3315-43EE-9C56-E38F5E8E17EA}" type="pres">
      <dgm:prSet presAssocID="{ED39B767-6F4E-443E-8ADE-B604AA7A18E3}" presName="parentLin" presStyleCnt="0"/>
      <dgm:spPr/>
    </dgm:pt>
    <dgm:pt modelId="{BDA910B3-844C-471E-85E8-E1E4C1C3897B}" type="pres">
      <dgm:prSet presAssocID="{ED39B767-6F4E-443E-8ADE-B604AA7A18E3}" presName="parentLeftMargin" presStyleLbl="node1" presStyleIdx="1" presStyleCnt="3"/>
      <dgm:spPr/>
    </dgm:pt>
    <dgm:pt modelId="{D9DDC5B4-A089-410F-9C8A-852B24B6DC73}" type="pres">
      <dgm:prSet presAssocID="{ED39B767-6F4E-443E-8ADE-B604AA7A18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80799EA-B93F-40FE-B27A-7CC7D8EF5806}" type="pres">
      <dgm:prSet presAssocID="{ED39B767-6F4E-443E-8ADE-B604AA7A18E3}" presName="negativeSpace" presStyleCnt="0"/>
      <dgm:spPr/>
    </dgm:pt>
    <dgm:pt modelId="{FB975283-A71B-406D-8BC0-447534231C65}" type="pres">
      <dgm:prSet presAssocID="{ED39B767-6F4E-443E-8ADE-B604AA7A18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2AB405-E58E-4951-B5AE-143AA19BDF92}" type="presOf" srcId="{ED39B767-6F4E-443E-8ADE-B604AA7A18E3}" destId="{BDA910B3-844C-471E-85E8-E1E4C1C3897B}" srcOrd="0" destOrd="0" presId="urn:microsoft.com/office/officeart/2005/8/layout/list1"/>
    <dgm:cxn modelId="{07943307-5913-493E-BB78-B867D0CF6ACE}" srcId="{6C58B8A3-71B4-4B99-BEEF-FB2844CBB9AF}" destId="{7EE50A4E-0BA6-4A96-823D-4679EA0EBCFE}" srcOrd="1" destOrd="0" parTransId="{8AE30716-360E-4B05-BE97-A0AB8549758D}" sibTransId="{592A4ADF-7043-438F-B7A1-D903F6EB3EAE}"/>
    <dgm:cxn modelId="{AB9B7D25-2EA6-44E8-BA62-3587C24E1A03}" type="presOf" srcId="{FB7E2F86-D96A-4280-9E9E-A34AA06081CD}" destId="{080BDF40-F672-49FE-9564-AFC9C9938D25}" srcOrd="0" destOrd="0" presId="urn:microsoft.com/office/officeart/2005/8/layout/list1"/>
    <dgm:cxn modelId="{14D5CC3E-6485-4E1F-9D60-872EAE606BA8}" type="presOf" srcId="{6C58B8A3-71B4-4B99-BEEF-FB2844CBB9AF}" destId="{4609CB0E-29C3-477A-8130-A8A10223A7C5}" srcOrd="0" destOrd="0" presId="urn:microsoft.com/office/officeart/2005/8/layout/list1"/>
    <dgm:cxn modelId="{BECBF979-7B35-4DA9-8FF5-DD4494DFC623}" srcId="{ED39B767-6F4E-443E-8ADE-B604AA7A18E3}" destId="{E6EFB226-95FF-4792-A636-A728607DAC55}" srcOrd="0" destOrd="0" parTransId="{C8B460E0-DC28-4198-876B-E6E520C67A89}" sibTransId="{05970096-4CDC-4883-AC3F-3A868245909E}"/>
    <dgm:cxn modelId="{91598C81-8AF9-4453-8D71-FD33D9D48BE7}" srcId="{6C58B8A3-71B4-4B99-BEEF-FB2844CBB9AF}" destId="{FB7E2F86-D96A-4280-9E9E-A34AA06081CD}" srcOrd="0" destOrd="0" parTransId="{44AA2CEA-E9D2-4BA0-9B37-38428F5E8852}" sibTransId="{EA6597C7-6A6D-4279-9A4A-FFF01EB43F7C}"/>
    <dgm:cxn modelId="{0120228D-4E89-4D7C-A239-E83EED532B2A}" srcId="{6C58B8A3-71B4-4B99-BEEF-FB2844CBB9AF}" destId="{ED39B767-6F4E-443E-8ADE-B604AA7A18E3}" srcOrd="2" destOrd="0" parTransId="{AD313ACA-A05A-4A7A-B278-FE8B99CF863E}" sibTransId="{9E939B88-35EA-463C-81F5-455393F55A6C}"/>
    <dgm:cxn modelId="{14A684A9-FC9F-415B-8A6D-8E492ECA8766}" srcId="{FB7E2F86-D96A-4280-9E9E-A34AA06081CD}" destId="{E6721EFE-4B11-459C-ADF0-E0360A471DF0}" srcOrd="0" destOrd="0" parTransId="{109FAD2C-6B2B-4FA1-8F21-BEA6B828E002}" sibTransId="{D4795608-E447-4EBD-904B-933C4F822FDF}"/>
    <dgm:cxn modelId="{7D2B35BA-E8F7-4E28-BB4A-01DD03E3D32F}" type="presOf" srcId="{FB7E2F86-D96A-4280-9E9E-A34AA06081CD}" destId="{CB238288-AF8A-4F4C-B0C3-7959F848B2F0}" srcOrd="1" destOrd="0" presId="urn:microsoft.com/office/officeart/2005/8/layout/list1"/>
    <dgm:cxn modelId="{63835BBE-CED5-4A21-B9D9-A35AA15B293A}" type="presOf" srcId="{7EE50A4E-0BA6-4A96-823D-4679EA0EBCFE}" destId="{01AF7FA7-81F8-4F21-AB79-70828EB8CA3D}" srcOrd="1" destOrd="0" presId="urn:microsoft.com/office/officeart/2005/8/layout/list1"/>
    <dgm:cxn modelId="{10F375CA-D955-4783-A9F7-60E6C386E37B}" type="presOf" srcId="{7FD63D89-E8E8-4CB3-AC57-01844CAA3AA9}" destId="{E5458EA7-6215-46B8-B134-31CCFD3C62BE}" srcOrd="0" destOrd="0" presId="urn:microsoft.com/office/officeart/2005/8/layout/list1"/>
    <dgm:cxn modelId="{EBBC8DD1-9999-4026-9B5E-1DFB15866410}" srcId="{7EE50A4E-0BA6-4A96-823D-4679EA0EBCFE}" destId="{7FD63D89-E8E8-4CB3-AC57-01844CAA3AA9}" srcOrd="0" destOrd="0" parTransId="{CF0416CD-8A35-426E-8F95-D8B4263279A5}" sibTransId="{C8B677CD-D3CE-4B51-9D31-47E832C2FAD7}"/>
    <dgm:cxn modelId="{8E35CCD7-F603-4643-85FF-B7604453C28F}" type="presOf" srcId="{ED39B767-6F4E-443E-8ADE-B604AA7A18E3}" destId="{D9DDC5B4-A089-410F-9C8A-852B24B6DC73}" srcOrd="1" destOrd="0" presId="urn:microsoft.com/office/officeart/2005/8/layout/list1"/>
    <dgm:cxn modelId="{016A1FE1-50C1-448C-A663-552D31328333}" type="presOf" srcId="{7EE50A4E-0BA6-4A96-823D-4679EA0EBCFE}" destId="{DF22A793-3445-4036-AD5E-BF50B31921D9}" srcOrd="0" destOrd="0" presId="urn:microsoft.com/office/officeart/2005/8/layout/list1"/>
    <dgm:cxn modelId="{00D6E7EF-405E-414A-9CAE-1F39D24E97A1}" type="presOf" srcId="{E6EFB226-95FF-4792-A636-A728607DAC55}" destId="{FB975283-A71B-406D-8BC0-447534231C65}" srcOrd="0" destOrd="0" presId="urn:microsoft.com/office/officeart/2005/8/layout/list1"/>
    <dgm:cxn modelId="{15C2FDF8-A747-4B44-B57D-842EBAFAC58C}" type="presOf" srcId="{E6721EFE-4B11-459C-ADF0-E0360A471DF0}" destId="{B3F5594C-1AB6-4E47-A914-4D0F0414A262}" srcOrd="0" destOrd="0" presId="urn:microsoft.com/office/officeart/2005/8/layout/list1"/>
    <dgm:cxn modelId="{7E19C30D-3BCA-4BC8-B188-6ACE5779B0C2}" type="presParOf" srcId="{4609CB0E-29C3-477A-8130-A8A10223A7C5}" destId="{C10818E3-EA9F-4898-BD52-BBDDAB0CAC29}" srcOrd="0" destOrd="0" presId="urn:microsoft.com/office/officeart/2005/8/layout/list1"/>
    <dgm:cxn modelId="{C4EE3194-FB7C-4BE8-8D2E-235E1840961C}" type="presParOf" srcId="{C10818E3-EA9F-4898-BD52-BBDDAB0CAC29}" destId="{080BDF40-F672-49FE-9564-AFC9C9938D25}" srcOrd="0" destOrd="0" presId="urn:microsoft.com/office/officeart/2005/8/layout/list1"/>
    <dgm:cxn modelId="{874D2879-0A1F-435F-89FA-0EAA1F97CCF5}" type="presParOf" srcId="{C10818E3-EA9F-4898-BD52-BBDDAB0CAC29}" destId="{CB238288-AF8A-4F4C-B0C3-7959F848B2F0}" srcOrd="1" destOrd="0" presId="urn:microsoft.com/office/officeart/2005/8/layout/list1"/>
    <dgm:cxn modelId="{3E13137D-9FA4-4C13-B45E-3F383899A2FF}" type="presParOf" srcId="{4609CB0E-29C3-477A-8130-A8A10223A7C5}" destId="{65AAEF62-3BFC-4A0D-AFA2-30A37644A1FE}" srcOrd="1" destOrd="0" presId="urn:microsoft.com/office/officeart/2005/8/layout/list1"/>
    <dgm:cxn modelId="{5D2CAFA3-4ED8-4667-B1B2-111D8C731843}" type="presParOf" srcId="{4609CB0E-29C3-477A-8130-A8A10223A7C5}" destId="{B3F5594C-1AB6-4E47-A914-4D0F0414A262}" srcOrd="2" destOrd="0" presId="urn:microsoft.com/office/officeart/2005/8/layout/list1"/>
    <dgm:cxn modelId="{60A3AA0B-D3A1-4808-AF79-19B0A9EFF207}" type="presParOf" srcId="{4609CB0E-29C3-477A-8130-A8A10223A7C5}" destId="{4B932BF8-BD20-43E2-B212-A17717E9DA26}" srcOrd="3" destOrd="0" presId="urn:microsoft.com/office/officeart/2005/8/layout/list1"/>
    <dgm:cxn modelId="{8F8428CC-FAAB-4CF2-9602-38CDDA69AC96}" type="presParOf" srcId="{4609CB0E-29C3-477A-8130-A8A10223A7C5}" destId="{AA5F5820-D439-4E58-BD10-5601DE088B3C}" srcOrd="4" destOrd="0" presId="urn:microsoft.com/office/officeart/2005/8/layout/list1"/>
    <dgm:cxn modelId="{A9F231A0-2F0C-476F-85F6-73EDDB19ACDE}" type="presParOf" srcId="{AA5F5820-D439-4E58-BD10-5601DE088B3C}" destId="{DF22A793-3445-4036-AD5E-BF50B31921D9}" srcOrd="0" destOrd="0" presId="urn:microsoft.com/office/officeart/2005/8/layout/list1"/>
    <dgm:cxn modelId="{8A4C0690-2BA6-4455-AA9C-F0B751243AFF}" type="presParOf" srcId="{AA5F5820-D439-4E58-BD10-5601DE088B3C}" destId="{01AF7FA7-81F8-4F21-AB79-70828EB8CA3D}" srcOrd="1" destOrd="0" presId="urn:microsoft.com/office/officeart/2005/8/layout/list1"/>
    <dgm:cxn modelId="{E8EE136E-8579-4BA1-88B8-93479D3E7170}" type="presParOf" srcId="{4609CB0E-29C3-477A-8130-A8A10223A7C5}" destId="{9D316716-5E85-4A12-857A-3BA3F4C74C35}" srcOrd="5" destOrd="0" presId="urn:microsoft.com/office/officeart/2005/8/layout/list1"/>
    <dgm:cxn modelId="{E1401C07-CCD9-4526-AD55-FF8BE0E3042D}" type="presParOf" srcId="{4609CB0E-29C3-477A-8130-A8A10223A7C5}" destId="{E5458EA7-6215-46B8-B134-31CCFD3C62BE}" srcOrd="6" destOrd="0" presId="urn:microsoft.com/office/officeart/2005/8/layout/list1"/>
    <dgm:cxn modelId="{10A2E56A-FD4D-4930-AC06-180A6A0B5FA4}" type="presParOf" srcId="{4609CB0E-29C3-477A-8130-A8A10223A7C5}" destId="{B09F65F4-81D8-45EE-8F73-3467F8526196}" srcOrd="7" destOrd="0" presId="urn:microsoft.com/office/officeart/2005/8/layout/list1"/>
    <dgm:cxn modelId="{C195E5F6-59CA-4934-99B2-343EA87BC793}" type="presParOf" srcId="{4609CB0E-29C3-477A-8130-A8A10223A7C5}" destId="{977F259C-3315-43EE-9C56-E38F5E8E17EA}" srcOrd="8" destOrd="0" presId="urn:microsoft.com/office/officeart/2005/8/layout/list1"/>
    <dgm:cxn modelId="{358E1993-AC8B-457C-9055-54CE72222526}" type="presParOf" srcId="{977F259C-3315-43EE-9C56-E38F5E8E17EA}" destId="{BDA910B3-844C-471E-85E8-E1E4C1C3897B}" srcOrd="0" destOrd="0" presId="urn:microsoft.com/office/officeart/2005/8/layout/list1"/>
    <dgm:cxn modelId="{786BFC18-2AC8-4E7E-B334-D67F5C30C103}" type="presParOf" srcId="{977F259C-3315-43EE-9C56-E38F5E8E17EA}" destId="{D9DDC5B4-A089-410F-9C8A-852B24B6DC73}" srcOrd="1" destOrd="0" presId="urn:microsoft.com/office/officeart/2005/8/layout/list1"/>
    <dgm:cxn modelId="{FC41C92C-AC4D-43CF-B966-B9CCF965DB34}" type="presParOf" srcId="{4609CB0E-29C3-477A-8130-A8A10223A7C5}" destId="{780799EA-B93F-40FE-B27A-7CC7D8EF5806}" srcOrd="9" destOrd="0" presId="urn:microsoft.com/office/officeart/2005/8/layout/list1"/>
    <dgm:cxn modelId="{72DA5461-2245-4CA5-935E-ADD281DAE764}" type="presParOf" srcId="{4609CB0E-29C3-477A-8130-A8A10223A7C5}" destId="{FB975283-A71B-406D-8BC0-447534231C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C7063-02DA-4794-A57C-9AC21A54BA7C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</dgm:pt>
    <dgm:pt modelId="{7286A04D-EC5D-4E5F-ADBB-22D2F6F935B3}">
      <dgm:prSet phldrT="[Text]"/>
      <dgm:spPr/>
      <dgm:t>
        <a:bodyPr/>
        <a:lstStyle/>
        <a:p>
          <a:r>
            <a:rPr lang="en-US" dirty="0"/>
            <a:t>Self Reflection</a:t>
          </a:r>
        </a:p>
      </dgm:t>
    </dgm:pt>
    <dgm:pt modelId="{8CBDE043-0154-40EE-A4EF-1088B8BEE15E}" type="parTrans" cxnId="{20014429-39EB-4E97-8FD4-52DB8FCD9019}">
      <dgm:prSet/>
      <dgm:spPr/>
      <dgm:t>
        <a:bodyPr/>
        <a:lstStyle/>
        <a:p>
          <a:endParaRPr lang="en-US"/>
        </a:p>
      </dgm:t>
    </dgm:pt>
    <dgm:pt modelId="{A3B6B5B7-9017-4E0D-BDA7-8C676F9A08D3}" type="sibTrans" cxnId="{20014429-39EB-4E97-8FD4-52DB8FCD9019}">
      <dgm:prSet/>
      <dgm:spPr/>
      <dgm:t>
        <a:bodyPr/>
        <a:lstStyle/>
        <a:p>
          <a:endParaRPr lang="en-US"/>
        </a:p>
      </dgm:t>
    </dgm:pt>
    <dgm:pt modelId="{EC018F87-4327-4408-A201-5F8C32E2B242}">
      <dgm:prSet phldrT="[Text]"/>
      <dgm:spPr/>
      <dgm:t>
        <a:bodyPr/>
        <a:lstStyle/>
        <a:p>
          <a:r>
            <a:rPr lang="en-US" dirty="0"/>
            <a:t>Growth Mindset</a:t>
          </a:r>
        </a:p>
      </dgm:t>
    </dgm:pt>
    <dgm:pt modelId="{442DD2B4-CC41-4D6A-B04F-17C0E01FBF36}" type="parTrans" cxnId="{0B0B8732-A3F3-4C4A-B877-7D9F81CC73C0}">
      <dgm:prSet/>
      <dgm:spPr/>
      <dgm:t>
        <a:bodyPr/>
        <a:lstStyle/>
        <a:p>
          <a:endParaRPr lang="en-US"/>
        </a:p>
      </dgm:t>
    </dgm:pt>
    <dgm:pt modelId="{6B97B89F-02BA-4858-A8C2-99B80462B2B2}" type="sibTrans" cxnId="{0B0B8732-A3F3-4C4A-B877-7D9F81CC73C0}">
      <dgm:prSet/>
      <dgm:spPr/>
      <dgm:t>
        <a:bodyPr/>
        <a:lstStyle/>
        <a:p>
          <a:endParaRPr lang="en-US"/>
        </a:p>
      </dgm:t>
    </dgm:pt>
    <dgm:pt modelId="{DF311184-CCC1-4C3C-9D9A-45E165733536}">
      <dgm:prSet phldrT="[Text]"/>
      <dgm:spPr/>
      <dgm:t>
        <a:bodyPr/>
        <a:lstStyle/>
        <a:p>
          <a:r>
            <a:rPr lang="en-US" dirty="0"/>
            <a:t>Resilience</a:t>
          </a:r>
        </a:p>
      </dgm:t>
    </dgm:pt>
    <dgm:pt modelId="{77B2A1BA-0F7A-443E-A61D-EEAC95F63E18}" type="parTrans" cxnId="{F981E6AC-F89A-49AE-9A15-F4E75F44E7A7}">
      <dgm:prSet/>
      <dgm:spPr/>
      <dgm:t>
        <a:bodyPr/>
        <a:lstStyle/>
        <a:p>
          <a:endParaRPr lang="en-US"/>
        </a:p>
      </dgm:t>
    </dgm:pt>
    <dgm:pt modelId="{1600F648-6AFE-4272-9A7D-5BC6E2A3470F}" type="sibTrans" cxnId="{F981E6AC-F89A-49AE-9A15-F4E75F44E7A7}">
      <dgm:prSet/>
      <dgm:spPr/>
      <dgm:t>
        <a:bodyPr/>
        <a:lstStyle/>
        <a:p>
          <a:endParaRPr lang="en-US"/>
        </a:p>
      </dgm:t>
    </dgm:pt>
    <dgm:pt modelId="{8DE59370-DC7C-4F11-95FC-9C3F161DC4FC}" type="pres">
      <dgm:prSet presAssocID="{CCEC7063-02DA-4794-A57C-9AC21A54BA7C}" presName="Name0" presStyleCnt="0">
        <dgm:presLayoutVars>
          <dgm:dir/>
          <dgm:resizeHandles val="exact"/>
        </dgm:presLayoutVars>
      </dgm:prSet>
      <dgm:spPr/>
    </dgm:pt>
    <dgm:pt modelId="{53603202-CED9-4EE1-BAF6-50AFD4573BBF}" type="pres">
      <dgm:prSet presAssocID="{7286A04D-EC5D-4E5F-ADBB-22D2F6F935B3}" presName="node" presStyleLbl="node1" presStyleIdx="0" presStyleCnt="3">
        <dgm:presLayoutVars>
          <dgm:bulletEnabled val="1"/>
        </dgm:presLayoutVars>
      </dgm:prSet>
      <dgm:spPr/>
    </dgm:pt>
    <dgm:pt modelId="{80EE24F7-128E-4572-BFE6-379ABDBFD1BD}" type="pres">
      <dgm:prSet presAssocID="{A3B6B5B7-9017-4E0D-BDA7-8C676F9A08D3}" presName="sibTrans" presStyleLbl="sibTrans2D1" presStyleIdx="0" presStyleCnt="3"/>
      <dgm:spPr/>
    </dgm:pt>
    <dgm:pt modelId="{A0F73A41-8EAD-4419-A1EC-86605F0D3B44}" type="pres">
      <dgm:prSet presAssocID="{A3B6B5B7-9017-4E0D-BDA7-8C676F9A08D3}" presName="connectorText" presStyleLbl="sibTrans2D1" presStyleIdx="0" presStyleCnt="3"/>
      <dgm:spPr/>
    </dgm:pt>
    <dgm:pt modelId="{437E17F4-74EF-4132-B362-75318E9CBBB4}" type="pres">
      <dgm:prSet presAssocID="{EC018F87-4327-4408-A201-5F8C32E2B242}" presName="node" presStyleLbl="node1" presStyleIdx="1" presStyleCnt="3">
        <dgm:presLayoutVars>
          <dgm:bulletEnabled val="1"/>
        </dgm:presLayoutVars>
      </dgm:prSet>
      <dgm:spPr/>
    </dgm:pt>
    <dgm:pt modelId="{D8CA835F-7E4B-44FF-BDBE-0F36F3477A11}" type="pres">
      <dgm:prSet presAssocID="{6B97B89F-02BA-4858-A8C2-99B80462B2B2}" presName="sibTrans" presStyleLbl="sibTrans2D1" presStyleIdx="1" presStyleCnt="3"/>
      <dgm:spPr/>
    </dgm:pt>
    <dgm:pt modelId="{BD6BE24F-609C-489A-901F-3FE84F0DD5DF}" type="pres">
      <dgm:prSet presAssocID="{6B97B89F-02BA-4858-A8C2-99B80462B2B2}" presName="connectorText" presStyleLbl="sibTrans2D1" presStyleIdx="1" presStyleCnt="3"/>
      <dgm:spPr/>
    </dgm:pt>
    <dgm:pt modelId="{46F9ABDA-DFC7-41F2-8747-2078CDA6EC0A}" type="pres">
      <dgm:prSet presAssocID="{DF311184-CCC1-4C3C-9D9A-45E165733536}" presName="node" presStyleLbl="node1" presStyleIdx="2" presStyleCnt="3">
        <dgm:presLayoutVars>
          <dgm:bulletEnabled val="1"/>
        </dgm:presLayoutVars>
      </dgm:prSet>
      <dgm:spPr/>
    </dgm:pt>
    <dgm:pt modelId="{58323585-C992-4DDD-90B2-837382AD4282}" type="pres">
      <dgm:prSet presAssocID="{1600F648-6AFE-4272-9A7D-5BC6E2A3470F}" presName="sibTrans" presStyleLbl="sibTrans2D1" presStyleIdx="2" presStyleCnt="3"/>
      <dgm:spPr/>
    </dgm:pt>
    <dgm:pt modelId="{B2DF865F-A800-47EA-BE38-418D0E147A58}" type="pres">
      <dgm:prSet presAssocID="{1600F648-6AFE-4272-9A7D-5BC6E2A3470F}" presName="connectorText" presStyleLbl="sibTrans2D1" presStyleIdx="2" presStyleCnt="3"/>
      <dgm:spPr/>
    </dgm:pt>
  </dgm:ptLst>
  <dgm:cxnLst>
    <dgm:cxn modelId="{1F18FA20-F164-4D66-A19D-C51F6D2C2871}" type="presOf" srcId="{1600F648-6AFE-4272-9A7D-5BC6E2A3470F}" destId="{58323585-C992-4DDD-90B2-837382AD4282}" srcOrd="0" destOrd="0" presId="urn:microsoft.com/office/officeart/2005/8/layout/cycle7"/>
    <dgm:cxn modelId="{20014429-39EB-4E97-8FD4-52DB8FCD9019}" srcId="{CCEC7063-02DA-4794-A57C-9AC21A54BA7C}" destId="{7286A04D-EC5D-4E5F-ADBB-22D2F6F935B3}" srcOrd="0" destOrd="0" parTransId="{8CBDE043-0154-40EE-A4EF-1088B8BEE15E}" sibTransId="{A3B6B5B7-9017-4E0D-BDA7-8C676F9A08D3}"/>
    <dgm:cxn modelId="{82474429-7DC0-4442-8B0D-7017B78DDD96}" type="presOf" srcId="{A3B6B5B7-9017-4E0D-BDA7-8C676F9A08D3}" destId="{A0F73A41-8EAD-4419-A1EC-86605F0D3B44}" srcOrd="1" destOrd="0" presId="urn:microsoft.com/office/officeart/2005/8/layout/cycle7"/>
    <dgm:cxn modelId="{0B0B8732-A3F3-4C4A-B877-7D9F81CC73C0}" srcId="{CCEC7063-02DA-4794-A57C-9AC21A54BA7C}" destId="{EC018F87-4327-4408-A201-5F8C32E2B242}" srcOrd="1" destOrd="0" parTransId="{442DD2B4-CC41-4D6A-B04F-17C0E01FBF36}" sibTransId="{6B97B89F-02BA-4858-A8C2-99B80462B2B2}"/>
    <dgm:cxn modelId="{F70C363E-AA12-4F77-B9D5-01FD19CA9E5D}" type="presOf" srcId="{6B97B89F-02BA-4858-A8C2-99B80462B2B2}" destId="{BD6BE24F-609C-489A-901F-3FE84F0DD5DF}" srcOrd="1" destOrd="0" presId="urn:microsoft.com/office/officeart/2005/8/layout/cycle7"/>
    <dgm:cxn modelId="{8B764D3F-F2A1-45FD-8129-EA058F26DB95}" type="presOf" srcId="{DF311184-CCC1-4C3C-9D9A-45E165733536}" destId="{46F9ABDA-DFC7-41F2-8747-2078CDA6EC0A}" srcOrd="0" destOrd="0" presId="urn:microsoft.com/office/officeart/2005/8/layout/cycle7"/>
    <dgm:cxn modelId="{6B314D43-8F55-4C97-80E7-4D0985CFD5CA}" type="presOf" srcId="{6B97B89F-02BA-4858-A8C2-99B80462B2B2}" destId="{D8CA835F-7E4B-44FF-BDBE-0F36F3477A11}" srcOrd="0" destOrd="0" presId="urn:microsoft.com/office/officeart/2005/8/layout/cycle7"/>
    <dgm:cxn modelId="{6639F265-2C82-4428-9DC6-209AFE21C2F1}" type="presOf" srcId="{EC018F87-4327-4408-A201-5F8C32E2B242}" destId="{437E17F4-74EF-4132-B362-75318E9CBBB4}" srcOrd="0" destOrd="0" presId="urn:microsoft.com/office/officeart/2005/8/layout/cycle7"/>
    <dgm:cxn modelId="{CF8E1067-87FD-4E22-AD1B-205062A66BB3}" type="presOf" srcId="{7286A04D-EC5D-4E5F-ADBB-22D2F6F935B3}" destId="{53603202-CED9-4EE1-BAF6-50AFD4573BBF}" srcOrd="0" destOrd="0" presId="urn:microsoft.com/office/officeart/2005/8/layout/cycle7"/>
    <dgm:cxn modelId="{EE4BF17A-7687-4D59-B1AC-7F0AA324B48D}" type="presOf" srcId="{1600F648-6AFE-4272-9A7D-5BC6E2A3470F}" destId="{B2DF865F-A800-47EA-BE38-418D0E147A58}" srcOrd="1" destOrd="0" presId="urn:microsoft.com/office/officeart/2005/8/layout/cycle7"/>
    <dgm:cxn modelId="{F981E6AC-F89A-49AE-9A15-F4E75F44E7A7}" srcId="{CCEC7063-02DA-4794-A57C-9AC21A54BA7C}" destId="{DF311184-CCC1-4C3C-9D9A-45E165733536}" srcOrd="2" destOrd="0" parTransId="{77B2A1BA-0F7A-443E-A61D-EEAC95F63E18}" sibTransId="{1600F648-6AFE-4272-9A7D-5BC6E2A3470F}"/>
    <dgm:cxn modelId="{DA16B5B6-9FA4-47C0-960A-75DA504B1882}" type="presOf" srcId="{CCEC7063-02DA-4794-A57C-9AC21A54BA7C}" destId="{8DE59370-DC7C-4F11-95FC-9C3F161DC4FC}" srcOrd="0" destOrd="0" presId="urn:microsoft.com/office/officeart/2005/8/layout/cycle7"/>
    <dgm:cxn modelId="{D612ECC4-F1B6-4DE7-AA4D-03123F5147FB}" type="presOf" srcId="{A3B6B5B7-9017-4E0D-BDA7-8C676F9A08D3}" destId="{80EE24F7-128E-4572-BFE6-379ABDBFD1BD}" srcOrd="0" destOrd="0" presId="urn:microsoft.com/office/officeart/2005/8/layout/cycle7"/>
    <dgm:cxn modelId="{9B783AD7-5251-403B-AFC9-7F88B26DCAB0}" type="presParOf" srcId="{8DE59370-DC7C-4F11-95FC-9C3F161DC4FC}" destId="{53603202-CED9-4EE1-BAF6-50AFD4573BBF}" srcOrd="0" destOrd="0" presId="urn:microsoft.com/office/officeart/2005/8/layout/cycle7"/>
    <dgm:cxn modelId="{1BEAB26B-AEB6-4073-B887-5687F3B3A0E3}" type="presParOf" srcId="{8DE59370-DC7C-4F11-95FC-9C3F161DC4FC}" destId="{80EE24F7-128E-4572-BFE6-379ABDBFD1BD}" srcOrd="1" destOrd="0" presId="urn:microsoft.com/office/officeart/2005/8/layout/cycle7"/>
    <dgm:cxn modelId="{507738FA-1763-4274-96D9-83FBC42064D7}" type="presParOf" srcId="{80EE24F7-128E-4572-BFE6-379ABDBFD1BD}" destId="{A0F73A41-8EAD-4419-A1EC-86605F0D3B44}" srcOrd="0" destOrd="0" presId="urn:microsoft.com/office/officeart/2005/8/layout/cycle7"/>
    <dgm:cxn modelId="{4B36B592-0FD9-4ABB-9949-B3CB4B720620}" type="presParOf" srcId="{8DE59370-DC7C-4F11-95FC-9C3F161DC4FC}" destId="{437E17F4-74EF-4132-B362-75318E9CBBB4}" srcOrd="2" destOrd="0" presId="urn:microsoft.com/office/officeart/2005/8/layout/cycle7"/>
    <dgm:cxn modelId="{D2EE0211-AA87-4347-9ABE-3CA4B29BDE98}" type="presParOf" srcId="{8DE59370-DC7C-4F11-95FC-9C3F161DC4FC}" destId="{D8CA835F-7E4B-44FF-BDBE-0F36F3477A11}" srcOrd="3" destOrd="0" presId="urn:microsoft.com/office/officeart/2005/8/layout/cycle7"/>
    <dgm:cxn modelId="{6700F524-C383-4C7F-971C-30C4691A2171}" type="presParOf" srcId="{D8CA835F-7E4B-44FF-BDBE-0F36F3477A11}" destId="{BD6BE24F-609C-489A-901F-3FE84F0DD5DF}" srcOrd="0" destOrd="0" presId="urn:microsoft.com/office/officeart/2005/8/layout/cycle7"/>
    <dgm:cxn modelId="{B30ECA3E-8B85-426F-9D3C-C6CC32BE30A1}" type="presParOf" srcId="{8DE59370-DC7C-4F11-95FC-9C3F161DC4FC}" destId="{46F9ABDA-DFC7-41F2-8747-2078CDA6EC0A}" srcOrd="4" destOrd="0" presId="urn:microsoft.com/office/officeart/2005/8/layout/cycle7"/>
    <dgm:cxn modelId="{6AE11F49-0F31-410A-BED4-941B457F5AD9}" type="presParOf" srcId="{8DE59370-DC7C-4F11-95FC-9C3F161DC4FC}" destId="{58323585-C992-4DDD-90B2-837382AD4282}" srcOrd="5" destOrd="0" presId="urn:microsoft.com/office/officeart/2005/8/layout/cycle7"/>
    <dgm:cxn modelId="{7E5D96BA-1EC9-4809-B2EC-615FBDCC8E64}" type="presParOf" srcId="{58323585-C992-4DDD-90B2-837382AD4282}" destId="{B2DF865F-A800-47EA-BE38-418D0E147A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5594C-1AB6-4E47-A914-4D0F0414A262}">
      <dsp:nvSpPr>
        <dsp:cNvPr id="0" name=""/>
        <dsp:cNvSpPr/>
      </dsp:nvSpPr>
      <dsp:spPr>
        <a:xfrm>
          <a:off x="0" y="330662"/>
          <a:ext cx="7089913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77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56" tIns="416560" rIns="5502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to </a:t>
          </a:r>
          <a:r>
            <a:rPr lang="en-US" sz="2000" b="1" i="1" kern="1200" dirty="0"/>
            <a:t>productively</a:t>
          </a:r>
          <a:r>
            <a:rPr lang="en-US" sz="2000" kern="1200" dirty="0"/>
            <a:t> self reflect on challenges, strengths, and opportunities for growth to guide you through your current term and into your next term. </a:t>
          </a:r>
        </a:p>
      </dsp:txBody>
      <dsp:txXfrm>
        <a:off x="0" y="330662"/>
        <a:ext cx="7089913" cy="1417500"/>
      </dsp:txXfrm>
    </dsp:sp>
    <dsp:sp modelId="{CB238288-AF8A-4F4C-B0C3-7959F848B2F0}">
      <dsp:nvSpPr>
        <dsp:cNvPr id="0" name=""/>
        <dsp:cNvSpPr/>
      </dsp:nvSpPr>
      <dsp:spPr>
        <a:xfrm>
          <a:off x="354495" y="35462"/>
          <a:ext cx="4962939" cy="590400"/>
        </a:xfrm>
        <a:prstGeom prst="roundRect">
          <a:avLst/>
        </a:prstGeom>
        <a:gradFill rotWithShape="0">
          <a:gsLst>
            <a:gs pos="0">
              <a:srgbClr val="00677F"/>
            </a:gs>
            <a:gs pos="35000">
              <a:srgbClr val="A1D8E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587" tIns="0" rIns="1875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Outcome 1</a:t>
          </a:r>
        </a:p>
      </dsp:txBody>
      <dsp:txXfrm>
        <a:off x="383316" y="64283"/>
        <a:ext cx="4905297" cy="532758"/>
      </dsp:txXfrm>
    </dsp:sp>
    <dsp:sp modelId="{E5458EA7-6215-46B8-B134-31CCFD3C62BE}">
      <dsp:nvSpPr>
        <dsp:cNvPr id="0" name=""/>
        <dsp:cNvSpPr/>
      </dsp:nvSpPr>
      <dsp:spPr>
        <a:xfrm>
          <a:off x="0" y="2151362"/>
          <a:ext cx="708991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77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56" tIns="416560" rIns="5502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/>
            <a:t>Learn techniques on how to maintain motivation and reduce burnout. </a:t>
          </a:r>
          <a:endParaRPr lang="en-US" sz="2000" kern="1200" dirty="0"/>
        </a:p>
      </dsp:txBody>
      <dsp:txXfrm>
        <a:off x="0" y="2151362"/>
        <a:ext cx="7089913" cy="1134000"/>
      </dsp:txXfrm>
    </dsp:sp>
    <dsp:sp modelId="{01AF7FA7-81F8-4F21-AB79-70828EB8CA3D}">
      <dsp:nvSpPr>
        <dsp:cNvPr id="0" name=""/>
        <dsp:cNvSpPr/>
      </dsp:nvSpPr>
      <dsp:spPr>
        <a:xfrm>
          <a:off x="308255" y="1787310"/>
          <a:ext cx="4962939" cy="590400"/>
        </a:xfrm>
        <a:prstGeom prst="roundRect">
          <a:avLst/>
        </a:prstGeom>
        <a:gradFill rotWithShape="0">
          <a:gsLst>
            <a:gs pos="0">
              <a:srgbClr val="00677F"/>
            </a:gs>
            <a:gs pos="35000">
              <a:srgbClr val="A1D8E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587" tIns="0" rIns="1875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Outcome 2</a:t>
          </a:r>
        </a:p>
      </dsp:txBody>
      <dsp:txXfrm>
        <a:off x="337076" y="1816131"/>
        <a:ext cx="4905297" cy="532758"/>
      </dsp:txXfrm>
    </dsp:sp>
    <dsp:sp modelId="{FB975283-A71B-406D-8BC0-447534231C65}">
      <dsp:nvSpPr>
        <dsp:cNvPr id="0" name=""/>
        <dsp:cNvSpPr/>
      </dsp:nvSpPr>
      <dsp:spPr>
        <a:xfrm>
          <a:off x="0" y="3688563"/>
          <a:ext cx="708991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77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56" tIns="416560" rIns="5502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Identify how to support your resilience and foster a growth mindset.</a:t>
          </a:r>
        </a:p>
      </dsp:txBody>
      <dsp:txXfrm>
        <a:off x="0" y="3688563"/>
        <a:ext cx="7089913" cy="1134000"/>
      </dsp:txXfrm>
    </dsp:sp>
    <dsp:sp modelId="{D9DDC5B4-A089-410F-9C8A-852B24B6DC73}">
      <dsp:nvSpPr>
        <dsp:cNvPr id="0" name=""/>
        <dsp:cNvSpPr/>
      </dsp:nvSpPr>
      <dsp:spPr>
        <a:xfrm>
          <a:off x="354495" y="3393363"/>
          <a:ext cx="4962939" cy="590400"/>
        </a:xfrm>
        <a:prstGeom prst="roundRect">
          <a:avLst/>
        </a:prstGeom>
        <a:gradFill rotWithShape="0">
          <a:gsLst>
            <a:gs pos="0">
              <a:srgbClr val="00677F"/>
            </a:gs>
            <a:gs pos="35000">
              <a:srgbClr val="A1D8E0"/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587" tIns="0" rIns="1875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Outcome 3</a:t>
          </a:r>
        </a:p>
      </dsp:txBody>
      <dsp:txXfrm>
        <a:off x="383316" y="3422184"/>
        <a:ext cx="490529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3202-CED9-4EE1-BAF6-50AFD4573BBF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Self Reflection</a:t>
          </a:r>
        </a:p>
      </dsp:txBody>
      <dsp:txXfrm>
        <a:off x="2026603" y="31997"/>
        <a:ext cx="2042793" cy="990578"/>
      </dsp:txXfrm>
    </dsp:sp>
    <dsp:sp modelId="{80EE24F7-128E-4572-BFE6-379ABDBFD1BD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479006" y="1921517"/>
        <a:ext cx="875480" cy="220965"/>
      </dsp:txXfrm>
    </dsp:sp>
    <dsp:sp modelId="{437E17F4-74EF-4132-B362-75318E9CBBB4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Growth Mindset</a:t>
          </a:r>
        </a:p>
      </dsp:txBody>
      <dsp:txXfrm>
        <a:off x="3764096" y="3041423"/>
        <a:ext cx="2042793" cy="990578"/>
      </dsp:txXfrm>
    </dsp:sp>
    <dsp:sp modelId="{D8CA835F-7E4B-44FF-BDBE-0F36F3477A11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610259" y="3426230"/>
        <a:ext cx="875480" cy="220965"/>
      </dsp:txXfrm>
    </dsp:sp>
    <dsp:sp modelId="{46F9ABDA-DFC7-41F2-8747-2078CDA6EC0A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Resilience</a:t>
          </a:r>
        </a:p>
      </dsp:txBody>
      <dsp:txXfrm>
        <a:off x="289109" y="3041423"/>
        <a:ext cx="2042793" cy="990578"/>
      </dsp:txXfrm>
    </dsp:sp>
    <dsp:sp modelId="{58323585-C992-4DDD-90B2-837382AD4282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B46C-40E2-408D-A8E4-221E5270155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4DBED-39F1-4836-B1C6-501783D9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8DDB8-DF70-44AF-B0E6-B94EA43F6CD0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0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8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3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0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2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Guided Imagery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4DBED-39F1-4836-B1C6-501783D93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ld Content 1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204912"/>
            <a:ext cx="8229600" cy="5303875"/>
          </a:xfrm>
          <a:prstGeom prst="rect">
            <a:avLst/>
          </a:prstGeom>
        </p:spPr>
        <p:txBody>
          <a:bodyPr/>
          <a:lstStyle>
            <a:lvl1pPr>
              <a:spcAft>
                <a:spcPts val="50"/>
              </a:spcAft>
              <a:defRPr sz="1600"/>
            </a:lvl1pPr>
            <a:lvl2pPr>
              <a:spcAft>
                <a:spcPts val="50"/>
              </a:spcAft>
              <a:defRPr sz="1400"/>
            </a:lvl2pPr>
            <a:lvl3pPr>
              <a:spcAft>
                <a:spcPts val="50"/>
              </a:spcAft>
              <a:defRPr sz="1200"/>
            </a:lvl3pPr>
            <a:lvl4pPr>
              <a:spcAft>
                <a:spcPts val="50"/>
              </a:spcAft>
              <a:defRPr sz="1100"/>
            </a:lvl4pPr>
            <a:lvl5pPr>
              <a:spcAft>
                <a:spcPts val="5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" y="685463"/>
            <a:ext cx="8553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1784" y="49214"/>
            <a:ext cx="8645525" cy="8874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343DBC2-FEE4-3E46-AEA8-EABDF933D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70" y="111927"/>
            <a:ext cx="1626853" cy="4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ld Content 2 -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50" y="685463"/>
            <a:ext cx="8553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1784" y="49214"/>
            <a:ext cx="8645525" cy="8874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B406533-B636-0141-9400-A13ECF690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70" y="111927"/>
            <a:ext cx="1626853" cy="4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8794"/>
            <a:ext cx="8229600" cy="9186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54259" y="6374309"/>
            <a:ext cx="4835525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0050" y="6374309"/>
            <a:ext cx="66675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fld id="{EEB00583-5924-485C-AF9C-B1889026C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1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4177776"/>
            <a:ext cx="9144000" cy="2380990"/>
          </a:xfrm>
          <a:prstGeom prst="rect">
            <a:avLst/>
          </a:prstGeom>
          <a:solidFill>
            <a:srgbClr val="A1D8E0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2400" dirty="0">
              <a:solidFill>
                <a:srgbClr val="333333"/>
              </a:solidFill>
              <a:ea typeface="MS PGothic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01068" y="4071643"/>
            <a:ext cx="5072116" cy="8927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3200" b="0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dirty="0"/>
              <a:t>Click to insert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345750" y="6010936"/>
            <a:ext cx="2617177" cy="288528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 dirty="0"/>
              <a:t>Click to insert date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3408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rgbClr val="FFFFFF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588" y="6563444"/>
            <a:ext cx="9142413" cy="298800"/>
          </a:xfrm>
          <a:prstGeom prst="rect">
            <a:avLst/>
          </a:prstGeom>
          <a:solidFill>
            <a:srgbClr val="00677F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2400" dirty="0">
              <a:solidFill>
                <a:srgbClr val="333333"/>
              </a:solidFill>
              <a:ea typeface="MS PGothic" pitchFamily="34" charset="-128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-7937" y="656032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-7937" y="656032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91600" y="4903734"/>
            <a:ext cx="5072400" cy="864000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Aft>
                <a:spcPts val="0"/>
              </a:spcAft>
              <a:defRPr sz="2400">
                <a:solidFill>
                  <a:srgbClr val="0067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sub-title</a:t>
            </a:r>
            <a:endParaRPr lang="en-AU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8538"/>
            <a:ext cx="9162193" cy="215325"/>
          </a:xfrm>
          <a:prstGeom prst="rect">
            <a:avLst/>
          </a:prstGeom>
          <a:solidFill>
            <a:srgbClr val="00677F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2400" dirty="0">
              <a:solidFill>
                <a:srgbClr val="333333"/>
              </a:solidFill>
              <a:ea typeface="MS PGothic" pitchFamily="34" charset="-128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 flipV="1">
            <a:off x="-7938" y="2511276"/>
            <a:ext cx="9170129" cy="45719"/>
          </a:xfrm>
          <a:prstGeom prst="rect">
            <a:avLst/>
          </a:prstGeom>
          <a:solidFill>
            <a:srgbClr val="DC5034"/>
          </a:solidFill>
          <a:ln>
            <a:noFill/>
          </a:ln>
        </p:spPr>
        <p:txBody>
          <a:bodyPr/>
          <a:lstStyle/>
          <a:p>
            <a:pPr eaLnBrk="0" hangingPunct="0"/>
            <a:endParaRPr lang="en-US" sz="2400" dirty="0">
              <a:solidFill>
                <a:srgbClr val="333333"/>
              </a:solidFill>
              <a:ea typeface="MS PGothic" pitchFamily="34" charset="-128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3D70B98-BA89-084E-9CB2-274343B67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730121"/>
            <a:ext cx="4457700" cy="1308100"/>
          </a:xfrm>
          <a:prstGeom prst="rect">
            <a:avLst/>
          </a:prstGeom>
        </p:spPr>
      </p:pic>
      <p:pic>
        <p:nvPicPr>
          <p:cNvPr id="17" name="Picture 1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9604AB6F-C7AD-724A-A82D-E7ACF32771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2" y="2600646"/>
            <a:ext cx="2300093" cy="15333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Picture 1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0B23217-AB1A-2D4B-806F-669688B46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" y="2593982"/>
            <a:ext cx="2300093" cy="15333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3" name="Picture 22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A8735E43-3239-B84E-8DF9-AC00D19006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07" y="2600646"/>
            <a:ext cx="2300093" cy="15333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Picture 24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F99E23B1-4C72-444A-9AC9-D31802E1B4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93" y="2600645"/>
            <a:ext cx="2300093" cy="153339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5617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ld Content 1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204912"/>
            <a:ext cx="8229600" cy="5303875"/>
          </a:xfrm>
        </p:spPr>
        <p:txBody>
          <a:bodyPr/>
          <a:lstStyle>
            <a:lvl1pPr>
              <a:spcAft>
                <a:spcPts val="50"/>
              </a:spcAft>
              <a:defRPr sz="1600"/>
            </a:lvl1pPr>
            <a:lvl2pPr>
              <a:spcAft>
                <a:spcPts val="50"/>
              </a:spcAft>
              <a:defRPr sz="1400"/>
            </a:lvl2pPr>
            <a:lvl3pPr>
              <a:spcAft>
                <a:spcPts val="50"/>
              </a:spcAft>
              <a:defRPr sz="1200"/>
            </a:lvl3pPr>
            <a:lvl4pPr>
              <a:spcAft>
                <a:spcPts val="50"/>
              </a:spcAft>
              <a:defRPr sz="1100"/>
            </a:lvl4pPr>
            <a:lvl5pPr>
              <a:spcAft>
                <a:spcPts val="5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" y="685463"/>
            <a:ext cx="8553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BC87A0A-6C04-A644-AC45-643B4819F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70" y="111927"/>
            <a:ext cx="1626853" cy="4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ld Content 2 -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50" y="685463"/>
            <a:ext cx="8553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BAE6E47-8AF8-F942-B87A-A94EB5735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70" y="111927"/>
            <a:ext cx="1626853" cy="4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8794"/>
            <a:ext cx="8229600" cy="91869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54259" y="6374309"/>
            <a:ext cx="4835525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0050" y="6374309"/>
            <a:ext cx="66675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fld id="{EEB00583-5924-485C-AF9C-B1889026C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heme" Target="../theme/theme2.xml"/><Relationship Id="rId9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74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dt="0"/>
  <p:txStyles>
    <p:titleStyle>
      <a:lvl1pPr algn="l" defTabSz="342875" rtl="0" eaLnBrk="1" fontAlgn="base" hangingPunct="1">
        <a:spcBef>
          <a:spcPct val="0"/>
        </a:spcBef>
        <a:spcAft>
          <a:spcPct val="0"/>
        </a:spcAft>
        <a:defRPr sz="17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2pPr>
      <a:lvl3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3pPr>
      <a:lvl4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4pPr>
      <a:lvl5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5pPr>
      <a:lvl6pPr marL="342875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6pPr>
      <a:lvl7pPr marL="685749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7pPr>
      <a:lvl8pPr marL="1028624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8pPr>
      <a:lvl9pPr marL="1371498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9pPr>
    </p:titleStyle>
    <p:bodyStyle>
      <a:lvl1pPr marL="172629" indent="-172629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9785" indent="-17024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559" indent="-17143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2905" indent="-17143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7679" indent="-17143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9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1784" y="49214"/>
            <a:ext cx="86455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4488" y="1204912"/>
            <a:ext cx="8229600" cy="5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4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hf hdr="0" ftr="0" dt="0"/>
  <p:txStyles>
    <p:titleStyle>
      <a:lvl1pPr algn="l" defTabSz="342875" rtl="0" eaLnBrk="1" fontAlgn="base" hangingPunct="1">
        <a:spcBef>
          <a:spcPct val="0"/>
        </a:spcBef>
        <a:spcAft>
          <a:spcPct val="0"/>
        </a:spcAft>
        <a:defRPr sz="17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2pPr>
      <a:lvl3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3pPr>
      <a:lvl4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4pPr>
      <a:lvl5pPr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5pPr>
      <a:lvl6pPr marL="342875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6pPr>
      <a:lvl7pPr marL="685749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7pPr>
      <a:lvl8pPr marL="1028624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8pPr>
      <a:lvl9pPr marL="1371498" algn="l" defTabSz="342875" rtl="0" eaLnBrk="1" fontAlgn="base" hangingPunct="1">
        <a:spcBef>
          <a:spcPct val="0"/>
        </a:spcBef>
        <a:spcAft>
          <a:spcPct val="0"/>
        </a:spcAft>
        <a:defRPr sz="2100">
          <a:solidFill>
            <a:srgbClr val="7F7F7F"/>
          </a:solidFill>
          <a:latin typeface="Arial" pitchFamily="34" charset="0"/>
          <a:cs typeface="Arial" pitchFamily="34" charset="0"/>
        </a:defRPr>
      </a:lvl9pPr>
    </p:titleStyle>
    <p:bodyStyle>
      <a:lvl1pPr marL="172629" indent="-172629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9785" indent="-17024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559" indent="-17143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2905" indent="-17143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7679" indent="-171438" algn="l" defTabSz="342875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9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usa.edu/ICS/Student_Services/Tutoring/" TargetMode="External"/><Relationship Id="rId2" Type="http://schemas.openxmlformats.org/officeDocument/2006/relationships/hyperlink" Target="https://my.usa.edu/ICS/Academic_Suppo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.usa.edu/ICS/Student_Services/Student_Wellness/" TargetMode="External"/><Relationship Id="rId4" Type="http://schemas.openxmlformats.org/officeDocument/2006/relationships/hyperlink" Target="https://ilearn.usa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8CDA69-D8DD-4B1B-A282-8C144B1FB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600" y="5717406"/>
            <a:ext cx="5072400" cy="378594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487886"/>
                </a:solidFill>
              </a:rPr>
              <a:t>Skills for Success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87886"/>
                </a:solidFill>
              </a:rPr>
              <a:t> Week 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4E5F7-E204-692A-3B2F-6E96D9920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1600" y="4548721"/>
            <a:ext cx="5072116" cy="892710"/>
          </a:xfrm>
        </p:spPr>
        <p:txBody>
          <a:bodyPr/>
          <a:lstStyle/>
          <a:p>
            <a:r>
              <a:rPr lang="en-US" dirty="0"/>
              <a:t>Self Reflection</a:t>
            </a:r>
          </a:p>
        </p:txBody>
      </p:sp>
    </p:spTree>
    <p:extLst>
      <p:ext uri="{BB962C8B-B14F-4D97-AF65-F5344CB8AC3E}">
        <p14:creationId xmlns:p14="http://schemas.microsoft.com/office/powerpoint/2010/main" val="396131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1829-4736-6636-F290-2D2ED0C3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Reflection: </a:t>
            </a:r>
            <a:r>
              <a:rPr lang="en-US" dirty="0" err="1"/>
              <a:t>Grotberg</a:t>
            </a:r>
            <a:r>
              <a:rPr lang="en-US" dirty="0"/>
              <a:t> Exercise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196FF-A949-E673-70F5-7C33A64924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E2DC6-FAC1-71D7-663F-E3549363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69092-1CCA-BFBD-6403-E06EA80E3668}"/>
              </a:ext>
            </a:extLst>
          </p:cNvPr>
          <p:cNvSpPr txBox="1"/>
          <p:nvPr/>
        </p:nvSpPr>
        <p:spPr>
          <a:xfrm>
            <a:off x="498475" y="1690342"/>
            <a:ext cx="864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What are things that you </a:t>
            </a:r>
            <a:r>
              <a:rPr lang="en-US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What are things that you </a:t>
            </a:r>
            <a:r>
              <a:rPr lang="en-US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Who or what are things that you </a:t>
            </a:r>
            <a:r>
              <a:rPr lang="en-US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to support you? </a:t>
            </a:r>
          </a:p>
        </p:txBody>
      </p:sp>
    </p:spTree>
    <p:extLst>
      <p:ext uri="{BB962C8B-B14F-4D97-AF65-F5344CB8AC3E}">
        <p14:creationId xmlns:p14="http://schemas.microsoft.com/office/powerpoint/2010/main" val="270043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BDB7-AF72-BD81-D487-5B7F0594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204913"/>
            <a:ext cx="4028220" cy="4586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3F192-6EC8-D825-9509-8C43978F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Reflection Exercise Continued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661C-C585-D15D-9C5B-BE3CCF8B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3A29-8825-1FD3-3A36-A356E5EA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A8B51-0141-683C-FD88-A459F0E982F5}"/>
              </a:ext>
            </a:extLst>
          </p:cNvPr>
          <p:cNvSpPr txBox="1"/>
          <p:nvPr/>
        </p:nvSpPr>
        <p:spPr>
          <a:xfrm>
            <a:off x="443119" y="1066799"/>
            <a:ext cx="489750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Create A Self Reflection Routine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Know when to initiate self reflection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Midterms/Finals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you fail to meet a goal or expectation you have set for yourself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you fail to meet a goal or expectation that someone has given you.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end of every term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Utilize constructive feedback you have received in your reflection.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just focus on what needs improvement.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your successes as well and how to maintain your strengths.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Monthly calendar outline">
            <a:extLst>
              <a:ext uri="{FF2B5EF4-FFF2-40B4-BE49-F238E27FC236}">
                <a16:creationId xmlns:a16="http://schemas.microsoft.com/office/drawing/2014/main" id="{8C0828DD-85BF-FEAC-AB58-1D4A5FF32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5780" y="1066799"/>
            <a:ext cx="4028220" cy="40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BDB7-AF72-BD81-D487-5B7F0594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204913"/>
            <a:ext cx="4028220" cy="4586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3F192-6EC8-D825-9509-8C43978F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Feedback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661C-C585-D15D-9C5B-BE3CCF8B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3A29-8825-1FD3-3A36-A356E5EA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A8B51-0141-683C-FD88-A459F0E982F5}"/>
              </a:ext>
            </a:extLst>
          </p:cNvPr>
          <p:cNvSpPr txBox="1"/>
          <p:nvPr/>
        </p:nvSpPr>
        <p:spPr>
          <a:xfrm>
            <a:off x="443120" y="1066799"/>
            <a:ext cx="4764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A880B-A7ED-682C-23A9-4051775DBADE}"/>
              </a:ext>
            </a:extLst>
          </p:cNvPr>
          <p:cNvSpPr txBox="1"/>
          <p:nvPr/>
        </p:nvSpPr>
        <p:spPr>
          <a:xfrm>
            <a:off x="344487" y="982176"/>
            <a:ext cx="56587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Feedback Is Important to Support Self Reflection.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feedback as an opportunity for growth instead of an attack.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yourself and others around you grace.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Don’t be afraid to ask for feedback!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 are in the right headspace to receive feedback.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people to the table for conversations instead of calling them out.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-Praise in public. Tell people what they are doing right!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-Removing emotional language in public feedback.</a:t>
            </a:r>
          </a:p>
        </p:txBody>
      </p:sp>
      <p:pic>
        <p:nvPicPr>
          <p:cNvPr id="13" name="Graphic 12" descr="Clipboard Mixed outline">
            <a:extLst>
              <a:ext uri="{FF2B5EF4-FFF2-40B4-BE49-F238E27FC236}">
                <a16:creationId xmlns:a16="http://schemas.microsoft.com/office/drawing/2014/main" id="{9DEF0A57-52DA-F501-D975-85C69F506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3844" y="1897796"/>
            <a:ext cx="2846482" cy="28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FE5EB-1278-43DB-75CA-2FE17442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15" y="737130"/>
            <a:ext cx="7207535" cy="485956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burnout?</a:t>
            </a:r>
          </a:p>
          <a:p>
            <a:r>
              <a:rPr lang="en-US" sz="1800" dirty="0">
                <a:solidFill>
                  <a:schemeClr val="tx1"/>
                </a:solidFill>
              </a:rPr>
              <a:t>A state of exhaustion that involves </a:t>
            </a:r>
            <a:r>
              <a:rPr lang="en-US" sz="1800" dirty="0"/>
              <a:t>“</a:t>
            </a:r>
            <a:r>
              <a:rPr lang="en-US" sz="1800" b="0" i="0" dirty="0">
                <a:solidFill>
                  <a:srgbClr val="111111"/>
                </a:solidFill>
                <a:effectLst/>
              </a:rPr>
              <a:t>a sense of reduced accomplishment and loss of personal identity” (Mayo Clinic, 2021).</a:t>
            </a:r>
            <a:endParaRPr lang="en-US" sz="1800" dirty="0"/>
          </a:p>
          <a:p>
            <a:pPr marL="259537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What can I do if I am feeling burnt out and unmotivated?</a:t>
            </a:r>
          </a:p>
          <a:p>
            <a:r>
              <a:rPr lang="en-US" sz="1800" b="1" dirty="0"/>
              <a:t>Remember your “why”!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Remember what brought you to USAHS and your degree program.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Don’t forget your hobbies. </a:t>
            </a:r>
          </a:p>
          <a:p>
            <a:r>
              <a:rPr lang="en-US" sz="1800" b="1" dirty="0"/>
              <a:t>Talk to a mentor in your field. </a:t>
            </a:r>
          </a:p>
          <a:p>
            <a:r>
              <a:rPr lang="en-US" sz="1800" b="1" dirty="0"/>
              <a:t>Volunteer. </a:t>
            </a:r>
          </a:p>
          <a:p>
            <a:r>
              <a:rPr lang="en-US" sz="1800" b="1" dirty="0"/>
              <a:t>Continue to practice self care. </a:t>
            </a:r>
          </a:p>
          <a:p>
            <a:r>
              <a:rPr lang="en-US" sz="1800" b="1" dirty="0"/>
              <a:t>Make an appointment with the Career Center.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It is never to early to start items such as resume building and editing to ensure that when you apply for jobs, you are putting the best version of you on paper.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Doing this can help you see the finish line.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E2F4F-10A3-18A0-A7DD-5D492E4C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Burnout &amp; Motivation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3656D-32A6-D5A0-ECB2-87B01D94A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3705-FB61-CC48-3770-415438C0C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" name="Graphic 9" descr="Fever outline">
            <a:extLst>
              <a:ext uri="{FF2B5EF4-FFF2-40B4-BE49-F238E27FC236}">
                <a16:creationId xmlns:a16="http://schemas.microsoft.com/office/drawing/2014/main" id="{CF90676A-634B-A1C0-6483-BB16ED4CD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1621" y="2681457"/>
            <a:ext cx="2155588" cy="21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5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FE5EB-1278-43DB-75CA-2FE17442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15" y="737130"/>
            <a:ext cx="5156485" cy="485956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The Calendar Method</a:t>
            </a:r>
          </a:p>
          <a:p>
            <a:pPr lvl="1"/>
            <a:r>
              <a:rPr lang="en-US" sz="1800" dirty="0"/>
              <a:t>Giving yourself incremental things to look forward to in order to stay motivated and avoid burnout. </a:t>
            </a:r>
          </a:p>
          <a:p>
            <a:pPr lvl="2"/>
            <a:r>
              <a:rPr lang="en-US" sz="1800" dirty="0"/>
              <a:t>This helps to make the everyday not as monotonous! </a:t>
            </a:r>
          </a:p>
          <a:p>
            <a:pPr lvl="1"/>
            <a:r>
              <a:rPr lang="en-US" sz="1800" b="1" dirty="0"/>
              <a:t>Small item every </a:t>
            </a:r>
            <a:r>
              <a:rPr lang="en-US" sz="1800" b="1" u="sng" dirty="0"/>
              <a:t>week</a:t>
            </a:r>
            <a:r>
              <a:rPr lang="en-US" sz="1800" b="1" dirty="0"/>
              <a:t>: </a:t>
            </a:r>
            <a:r>
              <a:rPr lang="en-US" sz="1800" dirty="0"/>
              <a:t>A walk, hike, coffee stop, watch your favorite show, unplug from social media, call a family member, gaming</a:t>
            </a:r>
          </a:p>
          <a:p>
            <a:pPr lvl="1"/>
            <a:r>
              <a:rPr lang="en-US" sz="1800" b="1" dirty="0"/>
              <a:t>Medium item every </a:t>
            </a:r>
            <a:r>
              <a:rPr lang="en-US" sz="1800" b="1" u="sng" dirty="0"/>
              <a:t>month</a:t>
            </a:r>
            <a:r>
              <a:rPr lang="en-US" sz="1800" b="1" dirty="0"/>
              <a:t>: </a:t>
            </a:r>
            <a:r>
              <a:rPr lang="en-US" sz="1800" dirty="0"/>
              <a:t>Kayaking, meet up with friends, meet up with a mentor, go to your local library, create a piece of art, date night with your partner</a:t>
            </a:r>
          </a:p>
          <a:p>
            <a:pPr lvl="1"/>
            <a:r>
              <a:rPr lang="en-US" sz="1800" b="1" dirty="0"/>
              <a:t>Large item every </a:t>
            </a:r>
            <a:r>
              <a:rPr lang="en-US" sz="1800" b="1" u="sng" dirty="0"/>
              <a:t>term</a:t>
            </a:r>
            <a:r>
              <a:rPr lang="en-US" sz="1800" b="1" dirty="0"/>
              <a:t>: </a:t>
            </a:r>
            <a:r>
              <a:rPr lang="en-US" sz="1800" dirty="0"/>
              <a:t>A concert, road trip, family trip, volunteer in your community</a:t>
            </a:r>
          </a:p>
          <a:p>
            <a:pPr marL="259537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E2F4F-10A3-18A0-A7DD-5D492E4C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Burnout &amp; Motivation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3656D-32A6-D5A0-ECB2-87B01D94A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3705-FB61-CC48-3770-415438C0C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Graphic 6" descr="Monthly calendar outline">
            <a:extLst>
              <a:ext uri="{FF2B5EF4-FFF2-40B4-BE49-F238E27FC236}">
                <a16:creationId xmlns:a16="http://schemas.microsoft.com/office/drawing/2014/main" id="{02D15F0A-6FB6-98C7-CC07-C4FC84DB3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8329" y="1658788"/>
            <a:ext cx="3016250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2F4F-10A3-18A0-A7DD-5D492E4C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3656D-32A6-D5A0-ECB2-87B01D94A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3705-FB61-CC48-3770-415438C0C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0B1AF-382F-9A22-57BC-3AA4333666A3}"/>
              </a:ext>
            </a:extLst>
          </p:cNvPr>
          <p:cNvSpPr txBox="1"/>
          <p:nvPr/>
        </p:nvSpPr>
        <p:spPr>
          <a:xfrm>
            <a:off x="482057" y="2782669"/>
            <a:ext cx="8395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What are YOUR signs of burnout?</a:t>
            </a:r>
          </a:p>
        </p:txBody>
      </p:sp>
    </p:spTree>
    <p:extLst>
      <p:ext uri="{BB962C8B-B14F-4D97-AF65-F5344CB8AC3E}">
        <p14:creationId xmlns:p14="http://schemas.microsoft.com/office/powerpoint/2010/main" val="286547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FE5EB-1278-43DB-75CA-2FE17442C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E2F4F-10A3-18A0-A7DD-5D492E4C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3656D-32A6-D5A0-ECB2-87B01D94A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3705-FB61-CC48-3770-415438C0C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289A9-9133-2E6E-96E1-6469E909D907}"/>
              </a:ext>
            </a:extLst>
          </p:cNvPr>
          <p:cNvSpPr txBox="1"/>
          <p:nvPr/>
        </p:nvSpPr>
        <p:spPr>
          <a:xfrm>
            <a:off x="482057" y="2782669"/>
            <a:ext cx="8395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What motivates you?</a:t>
            </a:r>
          </a:p>
        </p:txBody>
      </p:sp>
    </p:spTree>
    <p:extLst>
      <p:ext uri="{BB962C8B-B14F-4D97-AF65-F5344CB8AC3E}">
        <p14:creationId xmlns:p14="http://schemas.microsoft.com/office/powerpoint/2010/main" val="86645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3" y="160249"/>
            <a:ext cx="5975604" cy="479831"/>
          </a:xfrm>
        </p:spPr>
        <p:txBody>
          <a:bodyPr>
            <a:noAutofit/>
          </a:bodyPr>
          <a:lstStyle/>
          <a:p>
            <a:r>
              <a:rPr lang="en-US" sz="2400" b="1" dirty="0"/>
              <a:t>Academic Support Information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75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F5BBEC5-12E2-4726-8AA4-850437FB3FEA}"/>
              </a:ext>
            </a:extLst>
          </p:cNvPr>
          <p:cNvSpPr txBox="1"/>
          <p:nvPr/>
        </p:nvSpPr>
        <p:spPr>
          <a:xfrm>
            <a:off x="469446" y="1181256"/>
            <a:ext cx="82051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Information about our Academic Support teams can be found on the </a:t>
            </a:r>
            <a:r>
              <a:rPr lang="en-US" sz="2400" dirty="0" err="1"/>
              <a:t>MyUSA</a:t>
            </a:r>
            <a:r>
              <a:rPr lang="en-US" sz="2400" dirty="0"/>
              <a:t> portal: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Academic Support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Sign up for course-specific group tutoring: </a:t>
            </a:r>
          </a:p>
          <a:p>
            <a:pPr algn="ctr"/>
            <a:r>
              <a:rPr lang="en-US" sz="2400" dirty="0">
                <a:hlinkClick r:id="rId3"/>
              </a:rPr>
              <a:t>Tutoring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Find related presentations and more in our Innovation, Learning Excellence, and Academic Resource Network (</a:t>
            </a:r>
            <a:r>
              <a:rPr lang="en-US" sz="2400" dirty="0" err="1"/>
              <a:t>iLEARN</a:t>
            </a:r>
            <a:r>
              <a:rPr lang="en-US" sz="2400" dirty="0"/>
              <a:t>): </a:t>
            </a:r>
          </a:p>
          <a:p>
            <a:pPr algn="ctr"/>
            <a:r>
              <a:rPr lang="en-US" sz="2400" dirty="0" err="1">
                <a:hlinkClick r:id="rId4"/>
              </a:rPr>
              <a:t>iLEARN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Visit the Student Wellness page for resources: </a:t>
            </a:r>
          </a:p>
          <a:p>
            <a:pPr algn="ctr"/>
            <a:r>
              <a:rPr lang="en-US" sz="2400" dirty="0">
                <a:hlinkClick r:id="rId5"/>
              </a:rPr>
              <a:t>Student Wellness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42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51EE-0C0A-85AB-DA34-D7C4FA3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References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6668A-3C89-848A-9373-CF37B385A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27081-321F-CE43-FB4E-0CAC731E2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B0280-B921-AD07-F906-14A3B1B2F965}"/>
              </a:ext>
            </a:extLst>
          </p:cNvPr>
          <p:cNvSpPr txBox="1"/>
          <p:nvPr/>
        </p:nvSpPr>
        <p:spPr>
          <a:xfrm>
            <a:off x="377557" y="1217977"/>
            <a:ext cx="86455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Grotberg</a:t>
            </a:r>
            <a:r>
              <a:rPr lang="en-US" dirty="0"/>
              <a:t>, E. H. (2003). Promoting resilience in displaced persons. </a:t>
            </a:r>
            <a:r>
              <a:rPr lang="en-US" dirty="0" err="1"/>
              <a:t>Ahfad</a:t>
            </a:r>
            <a:r>
              <a:rPr lang="en-US" dirty="0"/>
              <a:t> Journal,</a:t>
            </a:r>
          </a:p>
          <a:p>
            <a:r>
              <a:rPr lang="en-US" dirty="0"/>
              <a:t>20(1), 27-36. Retrieved February 20, 2019.</a:t>
            </a:r>
          </a:p>
          <a:p>
            <a:endParaRPr lang="en-US" dirty="0"/>
          </a:p>
          <a:p>
            <a:r>
              <a:rPr lang="en-US" dirty="0" err="1"/>
              <a:t>Ladesma</a:t>
            </a:r>
            <a:r>
              <a:rPr lang="en-US" dirty="0"/>
              <a:t>, J. (2014). Conceptual frameworks and research models on resilience</a:t>
            </a:r>
          </a:p>
          <a:p>
            <a:r>
              <a:rPr lang="en-US" dirty="0"/>
              <a:t>in leadership. SAGE Open. 1-6. Retrieved February 22, 2019.</a:t>
            </a:r>
          </a:p>
          <a:p>
            <a:endParaRPr lang="en-US" dirty="0"/>
          </a:p>
          <a:p>
            <a:r>
              <a:rPr lang="en-US" dirty="0"/>
              <a:t>Mayo Clinic. (2021). Job Burnout: How to spot it and take action. Retrieved November 2, 2022, from https://www.mayoclinic.org/healthy-lifestyle/adult-health/in-depth/burnout/art-20046642#:~:text=Job%20burnout%20is%20a%20special,as%20depression%2C%20are%20behind%20burnout. </a:t>
            </a:r>
          </a:p>
        </p:txBody>
      </p:sp>
    </p:spTree>
    <p:extLst>
      <p:ext uri="{BB962C8B-B14F-4D97-AF65-F5344CB8AC3E}">
        <p14:creationId xmlns:p14="http://schemas.microsoft.com/office/powerpoint/2010/main" val="373228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4" y="49214"/>
            <a:ext cx="8645525" cy="887412"/>
          </a:xfrm>
        </p:spPr>
        <p:txBody>
          <a:bodyPr>
            <a:normAutofit/>
          </a:bodyPr>
          <a:lstStyle/>
          <a:p>
            <a:r>
              <a:rPr lang="en-US" b="1" dirty="0"/>
              <a:t>Q&amp;A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05873E8-520F-8891-24A8-E9CF03588C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defTabSz="342900" fontAlgn="base">
              <a:spcBef>
                <a:spcPct val="0"/>
              </a:spcBef>
              <a:spcAft>
                <a:spcPts val="600"/>
              </a:spcAft>
              <a:defRPr/>
            </a:pPr>
            <a:fld id="{EEB00583-5924-485C-AF9C-B1889026CC60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 defTabSz="342900" fontAlgn="base">
                <a:spcBef>
                  <a:spcPct val="0"/>
                </a:spcBef>
                <a:spcAft>
                  <a:spcPts val="600"/>
                </a:spcAft>
                <a:defRPr/>
              </a:pPr>
              <a:t>19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6065C46A-038F-6E61-2A1C-487DA2B74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66" y="2291991"/>
            <a:ext cx="4625267" cy="30667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4C1697-35F7-07D5-6400-A448AF62DC24}"/>
              </a:ext>
            </a:extLst>
          </p:cNvPr>
          <p:cNvSpPr/>
          <p:nvPr/>
        </p:nvSpPr>
        <p:spPr>
          <a:xfrm>
            <a:off x="2887134" y="873434"/>
            <a:ext cx="333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337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565B5-48DF-1047-9B15-F75B8B6E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Self Reflection: Learning Outcomes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BC16E1-004B-9DC5-EF3C-5515C1F5F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239714"/>
              </p:ext>
            </p:extLst>
          </p:nvPr>
        </p:nvGraphicFramePr>
        <p:xfrm>
          <a:off x="1009589" y="999987"/>
          <a:ext cx="7089913" cy="485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33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BDB7-AF72-BD81-D487-5B7F0594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26" y="674826"/>
            <a:ext cx="4028220" cy="4586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What is self reflection?</a:t>
            </a:r>
          </a:p>
          <a:p>
            <a:r>
              <a:rPr lang="en-US" sz="1800" dirty="0"/>
              <a:t>Taking an honest, inward look at ourselves as graduate students, humans, and future practitioners to foster our </a:t>
            </a:r>
            <a:r>
              <a:rPr lang="en-US" sz="1800" b="1" dirty="0"/>
              <a:t>growth</a:t>
            </a:r>
            <a:r>
              <a:rPr lang="en-US" sz="1800" dirty="0"/>
              <a:t>, learning, and </a:t>
            </a:r>
            <a:r>
              <a:rPr lang="en-US" sz="1800" b="1" dirty="0"/>
              <a:t>resilience</a:t>
            </a:r>
            <a:r>
              <a:rPr lang="en-US" sz="1800" dirty="0"/>
              <a:t>. 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2000" b="1" dirty="0"/>
              <a:t>Why is it important?</a:t>
            </a:r>
          </a:p>
          <a:p>
            <a:r>
              <a:rPr lang="en-US" sz="1800" dirty="0"/>
              <a:t>Self reflection helps guide us on the path to become the best version of you, you can possibly be. </a:t>
            </a:r>
          </a:p>
          <a:p>
            <a:r>
              <a:rPr lang="en-US" sz="1800" dirty="0"/>
              <a:t>Helps us identify what we are good at and areas we need support or guidance in. </a:t>
            </a:r>
          </a:p>
          <a:p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3F192-6EC8-D825-9509-8C43978F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661C-C585-D15D-9C5B-BE3CCF8B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3A29-8825-1FD3-3A36-A356E5EA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" name="Picture 9" descr="Chairs on a patio on side of lake">
            <a:extLst>
              <a:ext uri="{FF2B5EF4-FFF2-40B4-BE49-F238E27FC236}">
                <a16:creationId xmlns:a16="http://schemas.microsoft.com/office/drawing/2014/main" id="{0194C35E-DAD8-97DB-571D-F8B6F1103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77" y="1802104"/>
            <a:ext cx="4028220" cy="2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ench in a garden&#10;&#10;Description automatically generated with medium confidence">
            <a:extLst>
              <a:ext uri="{FF2B5EF4-FFF2-40B4-BE49-F238E27FC236}">
                <a16:creationId xmlns:a16="http://schemas.microsoft.com/office/drawing/2014/main" id="{83F279D4-C274-1AC6-F2F7-B243DA5AF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1A3DD-3B5F-9A53-BD7E-F1F8F5B826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3907843-6F51-7C1D-292A-1C873B3913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73305-7694-0475-F67F-8FA967CA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204913"/>
            <a:ext cx="8229600" cy="413998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Guided Imagery</a:t>
            </a:r>
          </a:p>
          <a:p>
            <a:pPr marL="716737" lvl="1" indent="-457200">
              <a:buFont typeface="+mj-lt"/>
              <a:buAutoNum type="arabicPeriod"/>
            </a:pPr>
            <a:r>
              <a:rPr lang="en-US" sz="2200" dirty="0"/>
              <a:t>Invoke positive sensory experiences</a:t>
            </a:r>
          </a:p>
          <a:p>
            <a:pPr marL="716737" lvl="1" indent="-457200">
              <a:buFont typeface="+mj-lt"/>
              <a:buAutoNum type="arabicPeriod"/>
            </a:pPr>
            <a:r>
              <a:rPr lang="en-US" sz="2200" dirty="0"/>
              <a:t>Create the most realistic representation</a:t>
            </a:r>
          </a:p>
          <a:p>
            <a:pPr marL="716737" lvl="1" indent="-457200">
              <a:buFont typeface="+mj-lt"/>
              <a:buAutoNum type="arabicPeriod"/>
            </a:pPr>
            <a:r>
              <a:rPr lang="en-US" sz="2200" dirty="0"/>
              <a:t>Train to conjure state of relaxation under stress</a:t>
            </a:r>
          </a:p>
          <a:p>
            <a:pPr marL="259537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Start with our breath </a:t>
            </a:r>
          </a:p>
          <a:p>
            <a:pPr lvl="1"/>
            <a:r>
              <a:rPr lang="en-US" sz="2200" dirty="0"/>
              <a:t>Find a calm place in your mind (smell, visual, sound, touch)</a:t>
            </a:r>
          </a:p>
          <a:p>
            <a:pPr lvl="1"/>
            <a:r>
              <a:rPr lang="en-US" sz="2200" dirty="0"/>
              <a:t>Make it personal to you </a:t>
            </a:r>
            <a:r>
              <a:rPr lang="en-US" sz="2200" b="1" dirty="0">
                <a:solidFill>
                  <a:srgbClr val="00677F"/>
                </a:solidFill>
              </a:rPr>
              <a:t>*Preparation exercise*</a:t>
            </a:r>
          </a:p>
          <a:p>
            <a:pPr lvl="1"/>
            <a:endParaRPr lang="en-US" sz="2200" dirty="0"/>
          </a:p>
          <a:p>
            <a:pPr marL="259537" lvl="1" indent="0">
              <a:buNone/>
            </a:pPr>
            <a:endParaRPr lang="en-US" sz="2200" dirty="0"/>
          </a:p>
          <a:p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76D58-2DD1-FA58-41EC-B3BEFBF0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Tip of the Week: Guided Imagery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B6ED9-D121-A5F0-C9A1-1007ED8A0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B94C6-BAFF-B757-C04B-80992CC3EB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8A75B-8A59-C987-EB41-D397C9C285F5}"/>
              </a:ext>
            </a:extLst>
          </p:cNvPr>
          <p:cNvSpPr/>
          <p:nvPr/>
        </p:nvSpPr>
        <p:spPr>
          <a:xfrm>
            <a:off x="554909" y="5349349"/>
            <a:ext cx="75405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Let’s practice…</a:t>
            </a:r>
          </a:p>
        </p:txBody>
      </p:sp>
    </p:spTree>
    <p:extLst>
      <p:ext uri="{BB962C8B-B14F-4D97-AF65-F5344CB8AC3E}">
        <p14:creationId xmlns:p14="http://schemas.microsoft.com/office/powerpoint/2010/main" val="132905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FE5EB-1278-43DB-75CA-2FE17442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99" y="794456"/>
            <a:ext cx="5662051" cy="57269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What is a growth mindset?</a:t>
            </a:r>
          </a:p>
          <a:p>
            <a:r>
              <a:rPr lang="en-US" sz="1800" dirty="0"/>
              <a:t>Using our challenges, failures, and areas in need of support as learning opportunities to help us grow.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400" b="1" dirty="0"/>
              <a:t>How can we foster a growth mindset?</a:t>
            </a:r>
          </a:p>
          <a:p>
            <a:r>
              <a:rPr lang="en-US" sz="1800" b="1" dirty="0"/>
              <a:t>Use shortfalls as learning opportunities.</a:t>
            </a:r>
          </a:p>
          <a:p>
            <a:r>
              <a:rPr lang="en-US" sz="1800" b="1" dirty="0"/>
              <a:t>Craft your grad school toolbox with the tools and resources to help foster growth.</a:t>
            </a:r>
            <a:r>
              <a:rPr lang="en-US" sz="1800" dirty="0"/>
              <a:t>		</a:t>
            </a:r>
          </a:p>
          <a:p>
            <a:pPr marL="259537" lvl="1" indent="0">
              <a:buNone/>
            </a:pPr>
            <a:r>
              <a:rPr lang="en-US" sz="1800" dirty="0"/>
              <a:t>       -Tutoring</a:t>
            </a:r>
          </a:p>
          <a:p>
            <a:pPr marL="0" indent="0">
              <a:buNone/>
            </a:pPr>
            <a:r>
              <a:rPr lang="en-US" sz="1800" dirty="0"/>
              <a:t>		-</a:t>
            </a:r>
            <a:r>
              <a:rPr lang="en-US" sz="1800" dirty="0" err="1"/>
              <a:t>iLEARN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	-Student Success Advisor </a:t>
            </a:r>
          </a:p>
          <a:p>
            <a:pPr marL="0" indent="0">
              <a:buNone/>
            </a:pPr>
            <a:r>
              <a:rPr lang="en-US" sz="1800" dirty="0"/>
              <a:t>		-Writing Center</a:t>
            </a:r>
          </a:p>
          <a:p>
            <a:pPr marL="0" indent="0">
              <a:buNone/>
            </a:pPr>
            <a:r>
              <a:rPr lang="en-US" sz="1800" dirty="0"/>
              <a:t>		-Faculty Advisor </a:t>
            </a:r>
          </a:p>
          <a:p>
            <a:pPr marL="0" indent="0">
              <a:buNone/>
            </a:pPr>
            <a:r>
              <a:rPr lang="en-US" sz="1800" dirty="0"/>
              <a:t>		-Course Faculty </a:t>
            </a:r>
          </a:p>
          <a:p>
            <a:pPr marL="0" indent="0">
              <a:buNone/>
            </a:pPr>
            <a:r>
              <a:rPr lang="en-US" sz="1800" dirty="0"/>
              <a:t>		-Career Center </a:t>
            </a:r>
          </a:p>
          <a:p>
            <a:pPr marL="0" indent="0">
              <a:buNone/>
            </a:pPr>
            <a:r>
              <a:rPr lang="en-US" sz="1800" dirty="0"/>
              <a:t>		-Campus policies and deadlines</a:t>
            </a:r>
            <a:endParaRPr lang="en-US"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E2F4F-10A3-18A0-A7DD-5D492E4C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Growth Mindset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3656D-32A6-D5A0-ECB2-87B01D94A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3705-FB61-CC48-3770-415438C0C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4" name="Graphic 13" descr="Watering pot with solid fill">
            <a:extLst>
              <a:ext uri="{FF2B5EF4-FFF2-40B4-BE49-F238E27FC236}">
                <a16:creationId xmlns:a16="http://schemas.microsoft.com/office/drawing/2014/main" id="{A2276B60-EAB4-27C2-515C-DD0E1E0E4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1209" y="794456"/>
            <a:ext cx="3086100" cy="3086100"/>
          </a:xfrm>
          <a:prstGeom prst="rect">
            <a:avLst/>
          </a:prstGeom>
        </p:spPr>
      </p:pic>
      <p:pic>
        <p:nvPicPr>
          <p:cNvPr id="16" name="Graphic 15" descr="Plant with solid fill">
            <a:extLst>
              <a:ext uri="{FF2B5EF4-FFF2-40B4-BE49-F238E27FC236}">
                <a16:creationId xmlns:a16="http://schemas.microsoft.com/office/drawing/2014/main" id="{247A9904-1A83-A711-D67D-058FDA44D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0712" y="327025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BDB7-AF72-BD81-D487-5B7F0594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1" y="49214"/>
            <a:ext cx="5331525" cy="52388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What is resilience?</a:t>
            </a:r>
          </a:p>
          <a:p>
            <a:r>
              <a:rPr lang="en-US" sz="1800" dirty="0"/>
              <a:t>Resilience is defined as the “ability to recover from negative experiences and become stronger while overcoming them” (Ledesma, 2014, p.1).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400" b="1" dirty="0"/>
              <a:t>How can I foster resilience?</a:t>
            </a:r>
            <a:endParaRPr lang="en-US" sz="1600" b="1" dirty="0"/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Utilization of the “I have, I am, I can” Model 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Grotberg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2003).</a:t>
            </a:r>
          </a:p>
          <a:p>
            <a:pPr marL="0" indent="0">
              <a:buNone/>
            </a:pPr>
            <a:r>
              <a:rPr lang="en-US" sz="1800" dirty="0"/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Helps to identify your strengths, struggles, 	passions, identities, and support in order to 	move through obstacles.</a:t>
            </a:r>
          </a:p>
          <a:p>
            <a:r>
              <a:rPr lang="en-US" sz="1800" b="1" dirty="0"/>
              <a:t>Don’t compare yourself to others.</a:t>
            </a:r>
          </a:p>
          <a:p>
            <a:pPr marL="259537" lvl="1" indent="0">
              <a:buNone/>
            </a:pPr>
            <a:r>
              <a:rPr lang="en-US" sz="1800" dirty="0"/>
              <a:t> -You are on your own unique journey!</a:t>
            </a:r>
          </a:p>
          <a:p>
            <a:r>
              <a:rPr lang="en-US" sz="1800" b="1" dirty="0"/>
              <a:t>Practice self efficacy.</a:t>
            </a:r>
          </a:p>
          <a:p>
            <a:pPr marL="259537" lvl="1" indent="0">
              <a:buNone/>
            </a:pPr>
            <a:r>
              <a:rPr lang="en-US" sz="1800" dirty="0"/>
              <a:t>	-Recognize the barriers you experience, take 		ownership of your actions, and create an action 	plan to move forward (</a:t>
            </a:r>
            <a:r>
              <a:rPr lang="en-US" sz="1800" dirty="0" err="1"/>
              <a:t>Ladesma</a:t>
            </a:r>
            <a:r>
              <a:rPr lang="en-US" sz="1800" dirty="0"/>
              <a:t>, 2014, p.3).</a:t>
            </a:r>
          </a:p>
          <a:p>
            <a:pPr marL="259537" lvl="1" indent="0">
              <a:buNone/>
            </a:pPr>
            <a:endParaRPr lang="en-US" sz="1600" dirty="0"/>
          </a:p>
          <a:p>
            <a:pPr marL="259537" lvl="1" indent="0">
              <a:buNone/>
            </a:pPr>
            <a:endParaRPr lang="en-US" sz="1600" dirty="0"/>
          </a:p>
          <a:p>
            <a:pPr marL="259537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537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3F192-6EC8-D825-9509-8C43978F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Resilience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661C-C585-D15D-9C5B-BE3CCF8B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3A29-8825-1FD3-3A36-A356E5EA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3" name="Picture 12" descr="Person jumping on race track">
            <a:extLst>
              <a:ext uri="{FF2B5EF4-FFF2-40B4-BE49-F238E27FC236}">
                <a16:creationId xmlns:a16="http://schemas.microsoft.com/office/drawing/2014/main" id="{AEB316B8-2DF0-8B0F-F44B-9811DEB8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16" y="2668657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BDB7-AF72-BD81-D487-5B7F0594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26" y="674826"/>
            <a:ext cx="4028220" cy="4586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sz="1600" b="1" dirty="0"/>
          </a:p>
          <a:p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3F192-6EC8-D825-9509-8C43978F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 Pathway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661C-C585-D15D-9C5B-BE3CCF8B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3A29-8825-1FD3-3A36-A356E5EA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0EAFDE-E9C8-F309-4CC8-8411C18B2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6141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44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BDB7-AF72-BD81-D487-5B7F0594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204913"/>
            <a:ext cx="4028220" cy="45862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3F192-6EC8-D825-9509-8C43978F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Reflection: Reflection Exercise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661C-C585-D15D-9C5B-BE3CCF8B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3A29-8825-1FD3-3A36-A356E5EA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B00583-5924-485C-AF9C-B1889026CC60}" type="slidenum">
              <a:rPr lang="en-US" sz="10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0C64C-8596-5BC7-7DC7-A93F1F519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68" b="20556"/>
          <a:stretch/>
        </p:blipFill>
        <p:spPr>
          <a:xfrm>
            <a:off x="660659" y="1390546"/>
            <a:ext cx="4028220" cy="472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C0260E-D6E2-9DF3-5F56-F63738290724}"/>
              </a:ext>
            </a:extLst>
          </p:cNvPr>
          <p:cNvSpPr txBox="1"/>
          <p:nvPr/>
        </p:nvSpPr>
        <p:spPr>
          <a:xfrm>
            <a:off x="5283543" y="1221927"/>
            <a:ext cx="37140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Let’s try practicing a self reflection exercise together!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-Be honest with yourself. The more honest you are in your self reflection, the more actionable items you can create for yourself moving forward.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-Be kind to yourself and give yourself grace.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-Be both constructive and supportive.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9768D-53FC-98FD-560C-39EBB7B47956}"/>
              </a:ext>
            </a:extLst>
          </p:cNvPr>
          <p:cNvSpPr/>
          <p:nvPr/>
        </p:nvSpPr>
        <p:spPr>
          <a:xfrm>
            <a:off x="5200649" y="1292169"/>
            <a:ext cx="3714059" cy="4740434"/>
          </a:xfrm>
          <a:prstGeom prst="rect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1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USA-Branded-Theme-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-Branded-Theme-2016" id="{472579E8-54F1-4F63-8841-2457A18EACD6}" vid="{0CA6B9DE-5370-4CBA-B7C2-8CEA01200DDC}"/>
    </a:ext>
  </a:extLst>
</a:theme>
</file>

<file path=ppt/theme/theme2.xml><?xml version="1.0" encoding="utf-8"?>
<a:theme xmlns:a="http://schemas.openxmlformats.org/drawingml/2006/main" name="5_USA-Branded-Theme-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-Branded-Theme-2016" id="{472579E8-54F1-4F63-8841-2457A18EACD6}" vid="{0CA6B9DE-5370-4CBA-B7C2-8CEA01200D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BADE7FBCD63489D0E95457E7EAC1C" ma:contentTypeVersion="18" ma:contentTypeDescription="Create a new document." ma:contentTypeScope="" ma:versionID="8536b7aae5b283898a73d3747daa2d21">
  <xsd:schema xmlns:xsd="http://www.w3.org/2001/XMLSchema" xmlns:xs="http://www.w3.org/2001/XMLSchema" xmlns:p="http://schemas.microsoft.com/office/2006/metadata/properties" xmlns:ns3="8f6e8707-9245-4f43-b330-2f1123d6dfcd" xmlns:ns4="ea57b01a-3cf3-4fa8-a958-cef1767633ec" targetNamespace="http://schemas.microsoft.com/office/2006/metadata/properties" ma:root="true" ma:fieldsID="c2f3364dcea745c80b1d37bb5a103b22" ns3:_="" ns4:_="">
    <xsd:import namespace="8f6e8707-9245-4f43-b330-2f1123d6dfcd"/>
    <xsd:import namespace="ea57b01a-3cf3-4fa8-a958-cef1767633ec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e8707-9245-4f43-b330-2f1123d6dfc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7b01a-3cf3-4fa8-a958-cef176763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8f6e8707-9245-4f43-b330-2f1123d6dfcd" xsi:nil="true"/>
    <MigrationWizIdDocumentLibraryPermissions xmlns="8f6e8707-9245-4f43-b330-2f1123d6dfcd" xsi:nil="true"/>
    <MigrationWizIdSecurityGroups xmlns="8f6e8707-9245-4f43-b330-2f1123d6dfcd" xsi:nil="true"/>
    <MigrationWizIdPermissionLevels xmlns="8f6e8707-9245-4f43-b330-2f1123d6dfcd" xsi:nil="true"/>
    <MigrationWizId xmlns="8f6e8707-9245-4f43-b330-2f1123d6df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83C8E-0B52-4CBB-9467-A3D586442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e8707-9245-4f43-b330-2f1123d6dfcd"/>
    <ds:schemaRef ds:uri="ea57b01a-3cf3-4fa8-a958-cef176763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40536B-783E-4F5A-88D6-319FB4B9AE59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8f6e8707-9245-4f43-b330-2f1123d6dfcd"/>
    <ds:schemaRef ds:uri="http://purl.org/dc/elements/1.1/"/>
    <ds:schemaRef ds:uri="http://www.w3.org/XML/1998/namespace"/>
    <ds:schemaRef ds:uri="http://schemas.openxmlformats.org/package/2006/metadata/core-properties"/>
    <ds:schemaRef ds:uri="ea57b01a-3cf3-4fa8-a958-cef1767633ec"/>
  </ds:schemaRefs>
</ds:datastoreItem>
</file>

<file path=customXml/itemProps3.xml><?xml version="1.0" encoding="utf-8"?>
<ds:datastoreItem xmlns:ds="http://schemas.openxmlformats.org/officeDocument/2006/customXml" ds:itemID="{6F3CAE9C-7767-49EC-9136-C3DB5090D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6688</TotalTime>
  <Words>1262</Words>
  <Application>Microsoft Office PowerPoint</Application>
  <PresentationFormat>On-screen Show (4:3)</PresentationFormat>
  <Paragraphs>210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4_USA-Branded-Theme-2016</vt:lpstr>
      <vt:lpstr>5_USA-Branded-Theme-2016</vt:lpstr>
      <vt:lpstr>think-cell Slide</vt:lpstr>
      <vt:lpstr>PowerPoint Presentation</vt:lpstr>
      <vt:lpstr>Self Reflection: Learning Outcomes</vt:lpstr>
      <vt:lpstr>Self Reflection</vt:lpstr>
      <vt:lpstr>PowerPoint Presentation</vt:lpstr>
      <vt:lpstr>Wellness Tip of the Week: Guided Imagery</vt:lpstr>
      <vt:lpstr>Self Reflection: Growth Mindset </vt:lpstr>
      <vt:lpstr>Self Reflection: Resilience</vt:lpstr>
      <vt:lpstr>Self Reflection Pathway</vt:lpstr>
      <vt:lpstr>Self Reflection: Reflection Exercise</vt:lpstr>
      <vt:lpstr>Reflection: Grotberg Exercise </vt:lpstr>
      <vt:lpstr>Self Reflection: Reflection Exercise Continued</vt:lpstr>
      <vt:lpstr>Self Reflection: Feedback</vt:lpstr>
      <vt:lpstr>Self Reflection: Burnout &amp; Motivation</vt:lpstr>
      <vt:lpstr>Self Reflection: Burnout &amp; Motivation</vt:lpstr>
      <vt:lpstr>Reflection</vt:lpstr>
      <vt:lpstr>Reflection</vt:lpstr>
      <vt:lpstr>Academic Support Information</vt:lpstr>
      <vt:lpstr>References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Rakosky</dc:creator>
  <cp:lastModifiedBy>Writing Center</cp:lastModifiedBy>
  <cp:revision>65</cp:revision>
  <dcterms:created xsi:type="dcterms:W3CDTF">2019-07-10T06:44:27Z</dcterms:created>
  <dcterms:modified xsi:type="dcterms:W3CDTF">2023-06-05T17:13:04Z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0x0101006ADBADE7FBCD63489D0E95457E7EAC1C</vt:lpwstr>
  </property>
</Properties>
</file>